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6858000" cy="12192000"/>
  <p:notesSz cx="6858000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73F9"/>
    <a:srgbClr val="BB4FF7"/>
    <a:srgbClr val="7D0CB0"/>
    <a:srgbClr val="FEA0A0"/>
    <a:srgbClr val="C15EF8"/>
    <a:srgbClr val="FD5D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65" autoAdjust="0"/>
    <p:restoredTop sz="94591" autoAdjust="0"/>
  </p:normalViewPr>
  <p:slideViewPr>
    <p:cSldViewPr snapToGrid="0">
      <p:cViewPr>
        <p:scale>
          <a:sx n="110" d="100"/>
          <a:sy n="110" d="100"/>
        </p:scale>
        <p:origin x="1541" y="-414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5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D2C207-AF12-4132-A116-53E9A7340F41}" type="datetimeFigureOut">
              <a:rPr lang="en-GB" smtClean="0"/>
              <a:t>11/05/2025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5" y="942975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F026D8-F890-48B0-806C-CADE766528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7603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5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AB243E-C6D1-4539-A1F3-501F41D1D859}" type="datetimeFigureOut">
              <a:rPr lang="en-GB" smtClean="0"/>
              <a:t>11/05/2025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87613" y="1241425"/>
            <a:ext cx="18827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1" y="4776792"/>
            <a:ext cx="5486400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5" y="942975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25D353-00BA-4AE9-A893-6D7E0C9A3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1354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25D353-00BA-4AE9-A893-6D7E0C9A384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4271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71D5-95E7-4B2F-90B0-06E56ECB6B55}" type="datetimeFigureOut">
              <a:rPr lang="en-GB" smtClean="0"/>
              <a:t>11/05/2025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1B9CE-E754-49ED-813C-10F9F8A8B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744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71D5-95E7-4B2F-90B0-06E56ECB6B55}" type="datetimeFigureOut">
              <a:rPr lang="en-GB" smtClean="0"/>
              <a:t>11/05/2025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1B9CE-E754-49ED-813C-10F9F8A8B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831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71D5-95E7-4B2F-90B0-06E56ECB6B55}" type="datetimeFigureOut">
              <a:rPr lang="en-GB" smtClean="0"/>
              <a:t>11/05/2025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1B9CE-E754-49ED-813C-10F9F8A8B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513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71D5-95E7-4B2F-90B0-06E56ECB6B55}" type="datetimeFigureOut">
              <a:rPr lang="en-GB" smtClean="0"/>
              <a:t>11/05/2025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1B9CE-E754-49ED-813C-10F9F8A8B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659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71D5-95E7-4B2F-90B0-06E56ECB6B55}" type="datetimeFigureOut">
              <a:rPr lang="en-GB" smtClean="0"/>
              <a:t>11/05/2025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1B9CE-E754-49ED-813C-10F9F8A8B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801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71D5-95E7-4B2F-90B0-06E56ECB6B55}" type="datetimeFigureOut">
              <a:rPr lang="en-GB" smtClean="0"/>
              <a:t>11/05/2025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1B9CE-E754-49ED-813C-10F9F8A8B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5093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71D5-95E7-4B2F-90B0-06E56ECB6B55}" type="datetimeFigureOut">
              <a:rPr lang="en-GB" smtClean="0"/>
              <a:t>11/05/2025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1B9CE-E754-49ED-813C-10F9F8A8B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8462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71D5-95E7-4B2F-90B0-06E56ECB6B55}" type="datetimeFigureOut">
              <a:rPr lang="en-GB" smtClean="0"/>
              <a:t>11/05/2025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1B9CE-E754-49ED-813C-10F9F8A8B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05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71D5-95E7-4B2F-90B0-06E56ECB6B55}" type="datetimeFigureOut">
              <a:rPr lang="en-GB" smtClean="0"/>
              <a:t>11/05/2025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1B9CE-E754-49ED-813C-10F9F8A8B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337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71D5-95E7-4B2F-90B0-06E56ECB6B55}" type="datetimeFigureOut">
              <a:rPr lang="en-GB" smtClean="0"/>
              <a:t>11/05/2025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1B9CE-E754-49ED-813C-10F9F8A8B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5841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71D5-95E7-4B2F-90B0-06E56ECB6B55}" type="datetimeFigureOut">
              <a:rPr lang="en-GB" smtClean="0"/>
              <a:t>11/05/2025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1B9CE-E754-49ED-813C-10F9F8A8B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9475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3171D5-95E7-4B2F-90B0-06E56ECB6B55}" type="datetimeFigureOut">
              <a:rPr lang="en-GB" smtClean="0"/>
              <a:t>11/05/2025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71B9CE-E754-49ED-813C-10F9F8A8B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25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" Type="http://schemas.openxmlformats.org/officeDocument/2006/relationships/image" Target="../media/image1.jp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Arrow: Left 254">
            <a:extLst>
              <a:ext uri="{FF2B5EF4-FFF2-40B4-BE49-F238E27FC236}">
                <a16:creationId xmlns:a16="http://schemas.microsoft.com/office/drawing/2014/main" id="{A5C25E37-80E0-4142-B827-D027972BD0BF}"/>
              </a:ext>
            </a:extLst>
          </p:cNvPr>
          <p:cNvSpPr/>
          <p:nvPr/>
        </p:nvSpPr>
        <p:spPr>
          <a:xfrm>
            <a:off x="839319" y="5612949"/>
            <a:ext cx="5361597" cy="313087"/>
          </a:xfrm>
          <a:prstGeom prst="leftArrow">
            <a:avLst/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4" name="Arrow: U-Turn 253">
            <a:extLst>
              <a:ext uri="{FF2B5EF4-FFF2-40B4-BE49-F238E27FC236}">
                <a16:creationId xmlns:a16="http://schemas.microsoft.com/office/drawing/2014/main" id="{DF4D0862-64CA-47DD-A04C-D608CACC89D7}"/>
              </a:ext>
            </a:extLst>
          </p:cNvPr>
          <p:cNvSpPr/>
          <p:nvPr/>
        </p:nvSpPr>
        <p:spPr>
          <a:xfrm rot="16200000" flipV="1">
            <a:off x="5770213" y="5970052"/>
            <a:ext cx="1271815" cy="591660"/>
          </a:xfrm>
          <a:prstGeom prst="uturnArrow">
            <a:avLst>
              <a:gd name="adj1" fmla="val 25000"/>
              <a:gd name="adj2" fmla="val 25000"/>
              <a:gd name="adj3" fmla="val 25000"/>
              <a:gd name="adj4" fmla="val 50000"/>
              <a:gd name="adj5" fmla="val 7500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52" name="Arrow: U-Turn 251">
            <a:extLst>
              <a:ext uri="{FF2B5EF4-FFF2-40B4-BE49-F238E27FC236}">
                <a16:creationId xmlns:a16="http://schemas.microsoft.com/office/drawing/2014/main" id="{4019B989-2D46-4304-B362-88344CC69FAE}"/>
              </a:ext>
            </a:extLst>
          </p:cNvPr>
          <p:cNvSpPr/>
          <p:nvPr/>
        </p:nvSpPr>
        <p:spPr>
          <a:xfrm rot="16200000">
            <a:off x="-161686" y="7024726"/>
            <a:ext cx="1186437" cy="591661"/>
          </a:xfrm>
          <a:prstGeom prst="uturnArrow">
            <a:avLst/>
          </a:prstGeom>
          <a:solidFill>
            <a:srgbClr val="FEA0A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50" name="Arrow: U-Turn 249">
            <a:extLst>
              <a:ext uri="{FF2B5EF4-FFF2-40B4-BE49-F238E27FC236}">
                <a16:creationId xmlns:a16="http://schemas.microsoft.com/office/drawing/2014/main" id="{6C1671B7-2741-4EB3-B8A0-1B57B52B0F83}"/>
              </a:ext>
            </a:extLst>
          </p:cNvPr>
          <p:cNvSpPr/>
          <p:nvPr/>
        </p:nvSpPr>
        <p:spPr>
          <a:xfrm rot="16200000" flipV="1">
            <a:off x="5779659" y="8010246"/>
            <a:ext cx="1235894" cy="591660"/>
          </a:xfrm>
          <a:prstGeom prst="uturnArrow">
            <a:avLst>
              <a:gd name="adj1" fmla="val 25000"/>
              <a:gd name="adj2" fmla="val 25000"/>
              <a:gd name="adj3" fmla="val 25000"/>
              <a:gd name="adj4" fmla="val 50000"/>
              <a:gd name="adj5" fmla="val 75000"/>
            </a:avLst>
          </a:prstGeom>
          <a:solidFill>
            <a:srgbClr val="FEA0A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59" name="Arrow: Left 258">
            <a:extLst>
              <a:ext uri="{FF2B5EF4-FFF2-40B4-BE49-F238E27FC236}">
                <a16:creationId xmlns:a16="http://schemas.microsoft.com/office/drawing/2014/main" id="{BADEBDD6-1B36-4689-B82E-E29E8CC02E26}"/>
              </a:ext>
            </a:extLst>
          </p:cNvPr>
          <p:cNvSpPr/>
          <p:nvPr/>
        </p:nvSpPr>
        <p:spPr>
          <a:xfrm rot="10800000">
            <a:off x="1474418" y="6688281"/>
            <a:ext cx="4604727" cy="323552"/>
          </a:xfrm>
          <a:prstGeom prst="leftArrow">
            <a:avLst/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9" name="Arrow: Left 248">
            <a:extLst>
              <a:ext uri="{FF2B5EF4-FFF2-40B4-BE49-F238E27FC236}">
                <a16:creationId xmlns:a16="http://schemas.microsoft.com/office/drawing/2014/main" id="{04B4BC07-5123-4944-B9EC-26ED07B54A89}"/>
              </a:ext>
            </a:extLst>
          </p:cNvPr>
          <p:cNvSpPr/>
          <p:nvPr/>
        </p:nvSpPr>
        <p:spPr>
          <a:xfrm rot="10800000">
            <a:off x="1570973" y="8702227"/>
            <a:ext cx="4469563" cy="297446"/>
          </a:xfrm>
          <a:prstGeom prst="leftArrow">
            <a:avLst/>
          </a:prstGeom>
          <a:solidFill>
            <a:srgbClr val="FEA0A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9ECCBB7-D1D1-4794-9717-B2256210BCE8}"/>
              </a:ext>
            </a:extLst>
          </p:cNvPr>
          <p:cNvSpPr txBox="1"/>
          <p:nvPr/>
        </p:nvSpPr>
        <p:spPr>
          <a:xfrm>
            <a:off x="-190089" y="552862"/>
            <a:ext cx="1729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5">
                    <a:lumMod val="75000"/>
                  </a:schemeClr>
                </a:solidFill>
              </a:rPr>
              <a:t>LIFE SKILLS PATHWAY</a:t>
            </a:r>
          </a:p>
        </p:txBody>
      </p:sp>
      <p:sp>
        <p:nvSpPr>
          <p:cNvPr id="19" name="Arrow: Bent 18">
            <a:extLst>
              <a:ext uri="{FF2B5EF4-FFF2-40B4-BE49-F238E27FC236}">
                <a16:creationId xmlns:a16="http://schemas.microsoft.com/office/drawing/2014/main" id="{55AA5808-9D38-4B6E-8FAC-CB02E17F83D3}"/>
              </a:ext>
            </a:extLst>
          </p:cNvPr>
          <p:cNvSpPr/>
          <p:nvPr/>
        </p:nvSpPr>
        <p:spPr>
          <a:xfrm>
            <a:off x="995556" y="10610273"/>
            <a:ext cx="5113577" cy="544752"/>
          </a:xfrm>
          <a:prstGeom prst="bentArrow">
            <a:avLst>
              <a:gd name="adj1" fmla="val 25000"/>
              <a:gd name="adj2" fmla="val 32317"/>
              <a:gd name="adj3" fmla="val 25000"/>
              <a:gd name="adj4" fmla="val 43750"/>
            </a:avLst>
          </a:prstGeom>
          <a:solidFill>
            <a:schemeClr val="accent4">
              <a:lumMod val="60000"/>
              <a:lumOff val="4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8" name="Heptagon 17">
            <a:extLst>
              <a:ext uri="{FF2B5EF4-FFF2-40B4-BE49-F238E27FC236}">
                <a16:creationId xmlns:a16="http://schemas.microsoft.com/office/drawing/2014/main" id="{14944C69-AAFD-4A30-9BBC-9F6DA2E6B1C2}"/>
              </a:ext>
            </a:extLst>
          </p:cNvPr>
          <p:cNvSpPr/>
          <p:nvPr/>
        </p:nvSpPr>
        <p:spPr>
          <a:xfrm>
            <a:off x="632890" y="10924062"/>
            <a:ext cx="958483" cy="882813"/>
          </a:xfrm>
          <a:prstGeom prst="heptagon">
            <a:avLst/>
          </a:prstGeom>
          <a:solidFill>
            <a:schemeClr val="bg1"/>
          </a:solidFill>
          <a:ln w="1016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Arrow: Left 20">
            <a:extLst>
              <a:ext uri="{FF2B5EF4-FFF2-40B4-BE49-F238E27FC236}">
                <a16:creationId xmlns:a16="http://schemas.microsoft.com/office/drawing/2014/main" id="{41AE2A18-25EF-477A-A43B-E7C88F3094A1}"/>
              </a:ext>
            </a:extLst>
          </p:cNvPr>
          <p:cNvSpPr/>
          <p:nvPr/>
        </p:nvSpPr>
        <p:spPr>
          <a:xfrm>
            <a:off x="903988" y="9735341"/>
            <a:ext cx="5355730" cy="338378"/>
          </a:xfrm>
          <a:prstGeom prst="leftArrow">
            <a:avLst/>
          </a:prstGeom>
          <a:solidFill>
            <a:schemeClr val="accent4">
              <a:lumMod val="60000"/>
              <a:lumOff val="4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Arrow: Left 35">
            <a:extLst>
              <a:ext uri="{FF2B5EF4-FFF2-40B4-BE49-F238E27FC236}">
                <a16:creationId xmlns:a16="http://schemas.microsoft.com/office/drawing/2014/main" id="{5963FC6B-F0DE-4D4C-BF6E-3949E9BA4EA0}"/>
              </a:ext>
            </a:extLst>
          </p:cNvPr>
          <p:cNvSpPr/>
          <p:nvPr/>
        </p:nvSpPr>
        <p:spPr>
          <a:xfrm rot="10800000">
            <a:off x="1560019" y="4869788"/>
            <a:ext cx="4462072" cy="254769"/>
          </a:xfrm>
          <a:prstGeom prst="leftArrow">
            <a:avLst/>
          </a:prstGeom>
          <a:solidFill>
            <a:srgbClr val="C973F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Arrow: U-Turn 38">
            <a:extLst>
              <a:ext uri="{FF2B5EF4-FFF2-40B4-BE49-F238E27FC236}">
                <a16:creationId xmlns:a16="http://schemas.microsoft.com/office/drawing/2014/main" id="{465DE9E4-5212-4D1A-B1D6-EBB9D5F99D2C}"/>
              </a:ext>
            </a:extLst>
          </p:cNvPr>
          <p:cNvSpPr/>
          <p:nvPr/>
        </p:nvSpPr>
        <p:spPr>
          <a:xfrm rot="16200000">
            <a:off x="-29163" y="9119324"/>
            <a:ext cx="1186437" cy="591661"/>
          </a:xfrm>
          <a:prstGeom prst="uturnArrow">
            <a:avLst/>
          </a:prstGeom>
          <a:solidFill>
            <a:schemeClr val="accent4">
              <a:lumMod val="60000"/>
              <a:lumOff val="4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750703E2-FEBD-4F78-8006-2D692F47DFC9}"/>
              </a:ext>
            </a:extLst>
          </p:cNvPr>
          <p:cNvSpPr txBox="1"/>
          <p:nvPr/>
        </p:nvSpPr>
        <p:spPr>
          <a:xfrm>
            <a:off x="914036" y="11062594"/>
            <a:ext cx="4556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7</a:t>
            </a:r>
          </a:p>
        </p:txBody>
      </p:sp>
      <p:sp>
        <p:nvSpPr>
          <p:cNvPr id="24" name="Heptagon 23">
            <a:extLst>
              <a:ext uri="{FF2B5EF4-FFF2-40B4-BE49-F238E27FC236}">
                <a16:creationId xmlns:a16="http://schemas.microsoft.com/office/drawing/2014/main" id="{8A1F97F9-5640-4E89-8364-E3E727A9D586}"/>
              </a:ext>
            </a:extLst>
          </p:cNvPr>
          <p:cNvSpPr/>
          <p:nvPr/>
        </p:nvSpPr>
        <p:spPr>
          <a:xfrm>
            <a:off x="707042" y="8495458"/>
            <a:ext cx="958483" cy="882813"/>
          </a:xfrm>
          <a:prstGeom prst="heptagon">
            <a:avLst/>
          </a:prstGeom>
          <a:solidFill>
            <a:schemeClr val="bg1"/>
          </a:solidFill>
          <a:ln w="1016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63EFA8B0-F07B-45F8-B118-EC995A84B269}"/>
              </a:ext>
            </a:extLst>
          </p:cNvPr>
          <p:cNvSpPr txBox="1"/>
          <p:nvPr/>
        </p:nvSpPr>
        <p:spPr>
          <a:xfrm>
            <a:off x="994912" y="8613661"/>
            <a:ext cx="5583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8</a:t>
            </a:r>
          </a:p>
        </p:txBody>
      </p:sp>
      <p:sp>
        <p:nvSpPr>
          <p:cNvPr id="99" name="Arrow: U-Turn 98">
            <a:extLst>
              <a:ext uri="{FF2B5EF4-FFF2-40B4-BE49-F238E27FC236}">
                <a16:creationId xmlns:a16="http://schemas.microsoft.com/office/drawing/2014/main" id="{7B724FB5-AA1D-4F2C-97DA-89F289EDF0E0}"/>
              </a:ext>
            </a:extLst>
          </p:cNvPr>
          <p:cNvSpPr/>
          <p:nvPr/>
        </p:nvSpPr>
        <p:spPr>
          <a:xfrm rot="16200000" flipV="1">
            <a:off x="5378046" y="3777252"/>
            <a:ext cx="1955533" cy="591660"/>
          </a:xfrm>
          <a:prstGeom prst="uturnArrow">
            <a:avLst>
              <a:gd name="adj1" fmla="val 25000"/>
              <a:gd name="adj2" fmla="val 25000"/>
              <a:gd name="adj3" fmla="val 25000"/>
              <a:gd name="adj4" fmla="val 50000"/>
              <a:gd name="adj5" fmla="val 75000"/>
            </a:avLst>
          </a:prstGeom>
          <a:solidFill>
            <a:srgbClr val="C973F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0" name="Arrow: U-Turn 99">
            <a:extLst>
              <a:ext uri="{FF2B5EF4-FFF2-40B4-BE49-F238E27FC236}">
                <a16:creationId xmlns:a16="http://schemas.microsoft.com/office/drawing/2014/main" id="{C242D87D-88D7-4506-99EB-AACA42C9DB96}"/>
              </a:ext>
            </a:extLst>
          </p:cNvPr>
          <p:cNvSpPr/>
          <p:nvPr/>
        </p:nvSpPr>
        <p:spPr>
          <a:xfrm rot="16200000" flipV="1">
            <a:off x="5890989" y="9999614"/>
            <a:ext cx="1125646" cy="591660"/>
          </a:xfrm>
          <a:prstGeom prst="uturnArrow">
            <a:avLst>
              <a:gd name="adj1" fmla="val 25000"/>
              <a:gd name="adj2" fmla="val 25000"/>
              <a:gd name="adj3" fmla="val 25000"/>
              <a:gd name="adj4" fmla="val 50000"/>
              <a:gd name="adj5" fmla="val 75000"/>
            </a:avLst>
          </a:prstGeom>
          <a:solidFill>
            <a:schemeClr val="accent4">
              <a:lumMod val="60000"/>
              <a:lumOff val="4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cxnSp>
        <p:nvCxnSpPr>
          <p:cNvPr id="110" name="Straight Arrow Connector 109">
            <a:extLst>
              <a:ext uri="{FF2B5EF4-FFF2-40B4-BE49-F238E27FC236}">
                <a16:creationId xmlns:a16="http://schemas.microsoft.com/office/drawing/2014/main" id="{B7931927-BE2B-488C-9610-E6EDACD7C69C}"/>
              </a:ext>
            </a:extLst>
          </p:cNvPr>
          <p:cNvCxnSpPr>
            <a:cxnSpLocks/>
          </p:cNvCxnSpPr>
          <p:nvPr/>
        </p:nvCxnSpPr>
        <p:spPr>
          <a:xfrm flipV="1">
            <a:off x="3182285" y="10799452"/>
            <a:ext cx="151252" cy="302469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Arrow Connector 119">
            <a:extLst>
              <a:ext uri="{FF2B5EF4-FFF2-40B4-BE49-F238E27FC236}">
                <a16:creationId xmlns:a16="http://schemas.microsoft.com/office/drawing/2014/main" id="{50320489-1F5D-4226-BA33-B1847D3E8D56}"/>
              </a:ext>
            </a:extLst>
          </p:cNvPr>
          <p:cNvCxnSpPr>
            <a:cxnSpLocks/>
          </p:cNvCxnSpPr>
          <p:nvPr/>
        </p:nvCxnSpPr>
        <p:spPr>
          <a:xfrm flipH="1" flipV="1">
            <a:off x="4231890" y="10813900"/>
            <a:ext cx="110040" cy="214990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Arrow Connector 124">
            <a:extLst>
              <a:ext uri="{FF2B5EF4-FFF2-40B4-BE49-F238E27FC236}">
                <a16:creationId xmlns:a16="http://schemas.microsoft.com/office/drawing/2014/main" id="{0DAB0FCD-776B-4271-9977-C2006C995E99}"/>
              </a:ext>
            </a:extLst>
          </p:cNvPr>
          <p:cNvCxnSpPr>
            <a:cxnSpLocks/>
          </p:cNvCxnSpPr>
          <p:nvPr/>
        </p:nvCxnSpPr>
        <p:spPr>
          <a:xfrm flipH="1" flipV="1">
            <a:off x="3111226" y="9904530"/>
            <a:ext cx="28372" cy="266975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Arrow Connector 128">
            <a:extLst>
              <a:ext uri="{FF2B5EF4-FFF2-40B4-BE49-F238E27FC236}">
                <a16:creationId xmlns:a16="http://schemas.microsoft.com/office/drawing/2014/main" id="{BAD07838-2E7C-4C8B-B65F-BC936578100D}"/>
              </a:ext>
            </a:extLst>
          </p:cNvPr>
          <p:cNvCxnSpPr>
            <a:cxnSpLocks/>
          </p:cNvCxnSpPr>
          <p:nvPr/>
        </p:nvCxnSpPr>
        <p:spPr>
          <a:xfrm flipV="1">
            <a:off x="5989252" y="9905768"/>
            <a:ext cx="110241" cy="293639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Arrow Connector 133">
            <a:extLst>
              <a:ext uri="{FF2B5EF4-FFF2-40B4-BE49-F238E27FC236}">
                <a16:creationId xmlns:a16="http://schemas.microsoft.com/office/drawing/2014/main" id="{80A0BD31-86D4-4463-A44C-E5FFC7064A45}"/>
              </a:ext>
            </a:extLst>
          </p:cNvPr>
          <p:cNvCxnSpPr>
            <a:cxnSpLocks/>
          </p:cNvCxnSpPr>
          <p:nvPr/>
        </p:nvCxnSpPr>
        <p:spPr>
          <a:xfrm flipH="1" flipV="1">
            <a:off x="598282" y="9904530"/>
            <a:ext cx="68725" cy="205190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Arrow Connector 138">
            <a:extLst>
              <a:ext uri="{FF2B5EF4-FFF2-40B4-BE49-F238E27FC236}">
                <a16:creationId xmlns:a16="http://schemas.microsoft.com/office/drawing/2014/main" id="{4EC9B08E-36ED-4131-BC45-D1AEB5700E98}"/>
              </a:ext>
            </a:extLst>
          </p:cNvPr>
          <p:cNvCxnSpPr>
            <a:cxnSpLocks/>
          </p:cNvCxnSpPr>
          <p:nvPr/>
        </p:nvCxnSpPr>
        <p:spPr>
          <a:xfrm flipV="1">
            <a:off x="4575966" y="9905328"/>
            <a:ext cx="56347" cy="287654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Arrow Connector 141">
            <a:extLst>
              <a:ext uri="{FF2B5EF4-FFF2-40B4-BE49-F238E27FC236}">
                <a16:creationId xmlns:a16="http://schemas.microsoft.com/office/drawing/2014/main" id="{4B092704-2185-4CCA-8351-229888C930F9}"/>
              </a:ext>
            </a:extLst>
          </p:cNvPr>
          <p:cNvCxnSpPr>
            <a:cxnSpLocks/>
          </p:cNvCxnSpPr>
          <p:nvPr/>
        </p:nvCxnSpPr>
        <p:spPr>
          <a:xfrm flipV="1">
            <a:off x="1848480" y="9873739"/>
            <a:ext cx="78284" cy="324043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Arrow Connector 144">
            <a:extLst>
              <a:ext uri="{FF2B5EF4-FFF2-40B4-BE49-F238E27FC236}">
                <a16:creationId xmlns:a16="http://schemas.microsoft.com/office/drawing/2014/main" id="{275AEBDA-44A5-403D-B776-0C4A9BD40DB0}"/>
              </a:ext>
            </a:extLst>
          </p:cNvPr>
          <p:cNvCxnSpPr>
            <a:cxnSpLocks/>
          </p:cNvCxnSpPr>
          <p:nvPr/>
        </p:nvCxnSpPr>
        <p:spPr>
          <a:xfrm flipV="1">
            <a:off x="2957169" y="8853276"/>
            <a:ext cx="76259" cy="248512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" name="TextBox 152">
            <a:extLst>
              <a:ext uri="{FF2B5EF4-FFF2-40B4-BE49-F238E27FC236}">
                <a16:creationId xmlns:a16="http://schemas.microsoft.com/office/drawing/2014/main" id="{95A1CFDF-ED10-481F-B8C5-D0B49BE6B702}"/>
              </a:ext>
            </a:extLst>
          </p:cNvPr>
          <p:cNvSpPr txBox="1"/>
          <p:nvPr/>
        </p:nvSpPr>
        <p:spPr>
          <a:xfrm>
            <a:off x="2431137" y="9055396"/>
            <a:ext cx="7186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FF0000"/>
                </a:solidFill>
              </a:rPr>
              <a:t>FT- Health and Hygiene</a:t>
            </a:r>
          </a:p>
        </p:txBody>
      </p:sp>
      <p:cxnSp>
        <p:nvCxnSpPr>
          <p:cNvPr id="166" name="Straight Arrow Connector 165">
            <a:extLst>
              <a:ext uri="{FF2B5EF4-FFF2-40B4-BE49-F238E27FC236}">
                <a16:creationId xmlns:a16="http://schemas.microsoft.com/office/drawing/2014/main" id="{086AFF63-FA33-426B-803B-1CAEFA9EEFBF}"/>
              </a:ext>
            </a:extLst>
          </p:cNvPr>
          <p:cNvCxnSpPr>
            <a:cxnSpLocks/>
          </p:cNvCxnSpPr>
          <p:nvPr/>
        </p:nvCxnSpPr>
        <p:spPr>
          <a:xfrm flipH="1" flipV="1">
            <a:off x="3686669" y="8832330"/>
            <a:ext cx="88822" cy="290600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8" name="TextBox 167">
            <a:extLst>
              <a:ext uri="{FF2B5EF4-FFF2-40B4-BE49-F238E27FC236}">
                <a16:creationId xmlns:a16="http://schemas.microsoft.com/office/drawing/2014/main" id="{9A985BC9-9A75-4363-A00D-738CD5DC385B}"/>
              </a:ext>
            </a:extLst>
          </p:cNvPr>
          <p:cNvSpPr txBox="1"/>
          <p:nvPr/>
        </p:nvSpPr>
        <p:spPr>
          <a:xfrm>
            <a:off x="2568659" y="8376449"/>
            <a:ext cx="8417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FF0000"/>
                </a:solidFill>
              </a:rPr>
              <a:t>FT - The Eatwell Guide</a:t>
            </a:r>
          </a:p>
        </p:txBody>
      </p:sp>
      <p:cxnSp>
        <p:nvCxnSpPr>
          <p:cNvPr id="169" name="Straight Arrow Connector 168">
            <a:extLst>
              <a:ext uri="{FF2B5EF4-FFF2-40B4-BE49-F238E27FC236}">
                <a16:creationId xmlns:a16="http://schemas.microsoft.com/office/drawing/2014/main" id="{43EA61C6-517E-4876-B9BC-9D5C9A0FA553}"/>
              </a:ext>
            </a:extLst>
          </p:cNvPr>
          <p:cNvCxnSpPr>
            <a:cxnSpLocks/>
          </p:cNvCxnSpPr>
          <p:nvPr/>
        </p:nvCxnSpPr>
        <p:spPr>
          <a:xfrm flipH="1" flipV="1">
            <a:off x="2749354" y="5725579"/>
            <a:ext cx="14859" cy="310947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Straight Arrow Connector 172">
            <a:extLst>
              <a:ext uri="{FF2B5EF4-FFF2-40B4-BE49-F238E27FC236}">
                <a16:creationId xmlns:a16="http://schemas.microsoft.com/office/drawing/2014/main" id="{EEE6B379-0306-4BE3-AFFB-580B9B3D9769}"/>
              </a:ext>
            </a:extLst>
          </p:cNvPr>
          <p:cNvCxnSpPr>
            <a:cxnSpLocks/>
          </p:cNvCxnSpPr>
          <p:nvPr/>
        </p:nvCxnSpPr>
        <p:spPr>
          <a:xfrm flipH="1">
            <a:off x="3602485" y="4432592"/>
            <a:ext cx="489040" cy="440575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Straight Arrow Connector 188">
            <a:extLst>
              <a:ext uri="{FF2B5EF4-FFF2-40B4-BE49-F238E27FC236}">
                <a16:creationId xmlns:a16="http://schemas.microsoft.com/office/drawing/2014/main" id="{B673EAC3-B3FF-46FF-90CF-F063F46CFF7E}"/>
              </a:ext>
            </a:extLst>
          </p:cNvPr>
          <p:cNvCxnSpPr>
            <a:cxnSpLocks/>
            <a:stCxn id="37" idx="1"/>
          </p:cNvCxnSpPr>
          <p:nvPr/>
        </p:nvCxnSpPr>
        <p:spPr>
          <a:xfrm flipH="1">
            <a:off x="163820" y="7378555"/>
            <a:ext cx="235924" cy="59946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Straight Arrow Connector 192">
            <a:extLst>
              <a:ext uri="{FF2B5EF4-FFF2-40B4-BE49-F238E27FC236}">
                <a16:creationId xmlns:a16="http://schemas.microsoft.com/office/drawing/2014/main" id="{7AF986C6-15BB-4E67-B6F0-FF52C72BE35F}"/>
              </a:ext>
            </a:extLst>
          </p:cNvPr>
          <p:cNvCxnSpPr>
            <a:cxnSpLocks/>
          </p:cNvCxnSpPr>
          <p:nvPr/>
        </p:nvCxnSpPr>
        <p:spPr>
          <a:xfrm flipV="1">
            <a:off x="6219204" y="6134886"/>
            <a:ext cx="423622" cy="190428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8" name="Picture 2" descr="A picture containing graphics, circle, clipart, logo&#10;&#10;Description automatically generated">
            <a:extLst>
              <a:ext uri="{FF2B5EF4-FFF2-40B4-BE49-F238E27FC236}">
                <a16:creationId xmlns:a16="http://schemas.microsoft.com/office/drawing/2014/main" id="{35ADBBA8-AC1E-454A-B658-AEB01AFEE7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3188" y="83448"/>
            <a:ext cx="707584" cy="705921"/>
          </a:xfrm>
          <a:prstGeom prst="rect">
            <a:avLst/>
          </a:prstGeom>
          <a:noFill/>
          <a:ln cap="flat">
            <a:noFill/>
          </a:ln>
        </p:spPr>
      </p:pic>
      <p:cxnSp>
        <p:nvCxnSpPr>
          <p:cNvPr id="209" name="Straight Arrow Connector 208">
            <a:extLst>
              <a:ext uri="{FF2B5EF4-FFF2-40B4-BE49-F238E27FC236}">
                <a16:creationId xmlns:a16="http://schemas.microsoft.com/office/drawing/2014/main" id="{BC05C282-EE86-4991-96E0-6A8F70A71A32}"/>
              </a:ext>
            </a:extLst>
          </p:cNvPr>
          <p:cNvCxnSpPr>
            <a:cxnSpLocks/>
          </p:cNvCxnSpPr>
          <p:nvPr/>
        </p:nvCxnSpPr>
        <p:spPr>
          <a:xfrm flipV="1">
            <a:off x="695105" y="10750952"/>
            <a:ext cx="367377" cy="1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" name="TextBox 209">
            <a:extLst>
              <a:ext uri="{FF2B5EF4-FFF2-40B4-BE49-F238E27FC236}">
                <a16:creationId xmlns:a16="http://schemas.microsoft.com/office/drawing/2014/main" id="{E38DA06A-BFA7-4866-B713-6BA5869F3281}"/>
              </a:ext>
            </a:extLst>
          </p:cNvPr>
          <p:cNvSpPr txBox="1"/>
          <p:nvPr/>
        </p:nvSpPr>
        <p:spPr>
          <a:xfrm>
            <a:off x="143059" y="10653438"/>
            <a:ext cx="7022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chemeClr val="accent4">
                    <a:lumMod val="50000"/>
                  </a:schemeClr>
                </a:solidFill>
              </a:rPr>
              <a:t>Baseline Assessment</a:t>
            </a:r>
          </a:p>
        </p:txBody>
      </p:sp>
      <p:sp>
        <p:nvSpPr>
          <p:cNvPr id="211" name="TextBox 210">
            <a:extLst>
              <a:ext uri="{FF2B5EF4-FFF2-40B4-BE49-F238E27FC236}">
                <a16:creationId xmlns:a16="http://schemas.microsoft.com/office/drawing/2014/main" id="{3FAB45FF-A629-4210-9707-267689B66AC1}"/>
              </a:ext>
            </a:extLst>
          </p:cNvPr>
          <p:cNvSpPr txBox="1"/>
          <p:nvPr/>
        </p:nvSpPr>
        <p:spPr>
          <a:xfrm>
            <a:off x="1238375" y="10677836"/>
            <a:ext cx="108653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GB" sz="800" b="1" dirty="0">
                <a:solidFill>
                  <a:schemeClr val="accent4">
                    <a:lumMod val="50000"/>
                  </a:schemeClr>
                </a:solidFill>
              </a:rPr>
              <a:t>KS3 Curriculum</a:t>
            </a:r>
          </a:p>
        </p:txBody>
      </p:sp>
      <p:cxnSp>
        <p:nvCxnSpPr>
          <p:cNvPr id="212" name="Straight Arrow Connector 211">
            <a:extLst>
              <a:ext uri="{FF2B5EF4-FFF2-40B4-BE49-F238E27FC236}">
                <a16:creationId xmlns:a16="http://schemas.microsoft.com/office/drawing/2014/main" id="{CF4F2126-732B-4029-A2D1-0D73859EEA88}"/>
              </a:ext>
            </a:extLst>
          </p:cNvPr>
          <p:cNvCxnSpPr>
            <a:cxnSpLocks/>
          </p:cNvCxnSpPr>
          <p:nvPr/>
        </p:nvCxnSpPr>
        <p:spPr>
          <a:xfrm>
            <a:off x="2217382" y="10791186"/>
            <a:ext cx="165058" cy="0"/>
          </a:xfrm>
          <a:prstGeom prst="straightConnector1">
            <a:avLst/>
          </a:prstGeom>
          <a:ln w="25400">
            <a:solidFill>
              <a:schemeClr val="accent4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Arrow: Right 5">
            <a:extLst>
              <a:ext uri="{FF2B5EF4-FFF2-40B4-BE49-F238E27FC236}">
                <a16:creationId xmlns:a16="http://schemas.microsoft.com/office/drawing/2014/main" id="{3D28BF0E-46BC-4C05-B995-DB00FCB56C36}"/>
              </a:ext>
            </a:extLst>
          </p:cNvPr>
          <p:cNvSpPr/>
          <p:nvPr/>
        </p:nvSpPr>
        <p:spPr>
          <a:xfrm>
            <a:off x="2230137" y="11693142"/>
            <a:ext cx="4324625" cy="318995"/>
          </a:xfrm>
          <a:prstGeom prst="rightArrow">
            <a:avLst/>
          </a:prstGeom>
          <a:solidFill>
            <a:schemeClr val="bg2">
              <a:lumMod val="9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4" name="TextBox 223">
            <a:extLst>
              <a:ext uri="{FF2B5EF4-FFF2-40B4-BE49-F238E27FC236}">
                <a16:creationId xmlns:a16="http://schemas.microsoft.com/office/drawing/2014/main" id="{30858EAB-AB81-4A7A-AD06-68548B5154F2}"/>
              </a:ext>
            </a:extLst>
          </p:cNvPr>
          <p:cNvSpPr txBox="1"/>
          <p:nvPr/>
        </p:nvSpPr>
        <p:spPr>
          <a:xfrm>
            <a:off x="2982231" y="11738836"/>
            <a:ext cx="24354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FF0000"/>
                </a:solidFill>
              </a:rPr>
              <a:t>Designing and making skills / Technical knowledge</a:t>
            </a:r>
          </a:p>
        </p:txBody>
      </p:sp>
      <p:sp>
        <p:nvSpPr>
          <p:cNvPr id="227" name="TextBox 226">
            <a:extLst>
              <a:ext uri="{FF2B5EF4-FFF2-40B4-BE49-F238E27FC236}">
                <a16:creationId xmlns:a16="http://schemas.microsoft.com/office/drawing/2014/main" id="{C5BDC811-4489-46F2-AEC4-BB18E67ECB07}"/>
              </a:ext>
            </a:extLst>
          </p:cNvPr>
          <p:cNvSpPr txBox="1"/>
          <p:nvPr/>
        </p:nvSpPr>
        <p:spPr>
          <a:xfrm>
            <a:off x="1822221" y="11746474"/>
            <a:ext cx="4177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Year 7</a:t>
            </a:r>
          </a:p>
        </p:txBody>
      </p:sp>
      <p:sp>
        <p:nvSpPr>
          <p:cNvPr id="228" name="TextBox 227">
            <a:extLst>
              <a:ext uri="{FF2B5EF4-FFF2-40B4-BE49-F238E27FC236}">
                <a16:creationId xmlns:a16="http://schemas.microsoft.com/office/drawing/2014/main" id="{0AC854EF-1995-4BCF-B9FD-5CABB5FA25BD}"/>
              </a:ext>
            </a:extLst>
          </p:cNvPr>
          <p:cNvSpPr txBox="1"/>
          <p:nvPr/>
        </p:nvSpPr>
        <p:spPr>
          <a:xfrm>
            <a:off x="6503949" y="11702239"/>
            <a:ext cx="4377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Year 11</a:t>
            </a:r>
          </a:p>
        </p:txBody>
      </p:sp>
      <p:sp>
        <p:nvSpPr>
          <p:cNvPr id="239" name="Heptagon 238">
            <a:extLst>
              <a:ext uri="{FF2B5EF4-FFF2-40B4-BE49-F238E27FC236}">
                <a16:creationId xmlns:a16="http://schemas.microsoft.com/office/drawing/2014/main" id="{FF42A7F5-6840-4913-A770-B556B4EC3D34}"/>
              </a:ext>
            </a:extLst>
          </p:cNvPr>
          <p:cNvSpPr/>
          <p:nvPr/>
        </p:nvSpPr>
        <p:spPr>
          <a:xfrm>
            <a:off x="672230" y="6358106"/>
            <a:ext cx="958483" cy="882813"/>
          </a:xfrm>
          <a:prstGeom prst="heptagon">
            <a:avLst/>
          </a:prstGeom>
          <a:solidFill>
            <a:schemeClr val="bg1"/>
          </a:solidFill>
          <a:ln w="1016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0" name="TextBox 239">
            <a:extLst>
              <a:ext uri="{FF2B5EF4-FFF2-40B4-BE49-F238E27FC236}">
                <a16:creationId xmlns:a16="http://schemas.microsoft.com/office/drawing/2014/main" id="{09C1555C-A222-49A3-9C3E-ECBEBD340171}"/>
              </a:ext>
            </a:extLst>
          </p:cNvPr>
          <p:cNvSpPr txBox="1"/>
          <p:nvPr/>
        </p:nvSpPr>
        <p:spPr>
          <a:xfrm>
            <a:off x="951921" y="6480604"/>
            <a:ext cx="5583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9</a:t>
            </a:r>
          </a:p>
        </p:txBody>
      </p:sp>
      <p:sp>
        <p:nvSpPr>
          <p:cNvPr id="241" name="Heptagon 240">
            <a:extLst>
              <a:ext uri="{FF2B5EF4-FFF2-40B4-BE49-F238E27FC236}">
                <a16:creationId xmlns:a16="http://schemas.microsoft.com/office/drawing/2014/main" id="{4A7FA5F7-6726-4B99-9D1E-7124F6A2B9DC}"/>
              </a:ext>
            </a:extLst>
          </p:cNvPr>
          <p:cNvSpPr/>
          <p:nvPr/>
        </p:nvSpPr>
        <p:spPr>
          <a:xfrm>
            <a:off x="330540" y="3497259"/>
            <a:ext cx="1647858" cy="1527326"/>
          </a:xfrm>
          <a:prstGeom prst="heptagon">
            <a:avLst/>
          </a:prstGeom>
          <a:solidFill>
            <a:schemeClr val="bg1"/>
          </a:solidFill>
          <a:ln w="101600">
            <a:solidFill>
              <a:srgbClr val="7D0CB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2" name="TextBox 241">
            <a:extLst>
              <a:ext uri="{FF2B5EF4-FFF2-40B4-BE49-F238E27FC236}">
                <a16:creationId xmlns:a16="http://schemas.microsoft.com/office/drawing/2014/main" id="{48165D00-770A-48B2-8F62-B922D3CDBB06}"/>
              </a:ext>
            </a:extLst>
          </p:cNvPr>
          <p:cNvSpPr txBox="1"/>
          <p:nvPr/>
        </p:nvSpPr>
        <p:spPr>
          <a:xfrm>
            <a:off x="491397" y="3575243"/>
            <a:ext cx="13340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KS4</a:t>
            </a:r>
          </a:p>
          <a:p>
            <a:pPr algn="ctr"/>
            <a:r>
              <a:rPr lang="en-GB" sz="1100" b="1" dirty="0"/>
              <a:t>Life skills challenges support the application of skills and knowledge taught during KS3</a:t>
            </a:r>
          </a:p>
        </p:txBody>
      </p:sp>
      <p:sp>
        <p:nvSpPr>
          <p:cNvPr id="251" name="Arrow: Left 250">
            <a:extLst>
              <a:ext uri="{FF2B5EF4-FFF2-40B4-BE49-F238E27FC236}">
                <a16:creationId xmlns:a16="http://schemas.microsoft.com/office/drawing/2014/main" id="{9ABFB102-4E7B-4B1A-82D9-F96A747FE297}"/>
              </a:ext>
            </a:extLst>
          </p:cNvPr>
          <p:cNvSpPr/>
          <p:nvPr/>
        </p:nvSpPr>
        <p:spPr>
          <a:xfrm>
            <a:off x="807347" y="7651872"/>
            <a:ext cx="5361597" cy="360485"/>
          </a:xfrm>
          <a:prstGeom prst="leftArrow">
            <a:avLst/>
          </a:prstGeom>
          <a:solidFill>
            <a:srgbClr val="FEA0A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7" name="Arrow: U-Turn 256">
            <a:extLst>
              <a:ext uri="{FF2B5EF4-FFF2-40B4-BE49-F238E27FC236}">
                <a16:creationId xmlns:a16="http://schemas.microsoft.com/office/drawing/2014/main" id="{3C180306-EDED-4F30-A166-3D7DFC1D4ED9}"/>
              </a:ext>
            </a:extLst>
          </p:cNvPr>
          <p:cNvSpPr/>
          <p:nvPr/>
        </p:nvSpPr>
        <p:spPr>
          <a:xfrm rot="16200000">
            <a:off x="-23219" y="5028300"/>
            <a:ext cx="1065017" cy="591661"/>
          </a:xfrm>
          <a:prstGeom prst="uturnArrow">
            <a:avLst/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62" name="TextBox 261">
            <a:extLst>
              <a:ext uri="{FF2B5EF4-FFF2-40B4-BE49-F238E27FC236}">
                <a16:creationId xmlns:a16="http://schemas.microsoft.com/office/drawing/2014/main" id="{A3036F7F-41A1-4CC7-9807-A6A6FBA9ADF3}"/>
              </a:ext>
            </a:extLst>
          </p:cNvPr>
          <p:cNvSpPr txBox="1"/>
          <p:nvPr/>
        </p:nvSpPr>
        <p:spPr>
          <a:xfrm>
            <a:off x="1839678" y="8741929"/>
            <a:ext cx="108653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FF0000"/>
                </a:solidFill>
              </a:rPr>
              <a:t>KS3 Curriculum</a:t>
            </a:r>
          </a:p>
        </p:txBody>
      </p:sp>
      <p:cxnSp>
        <p:nvCxnSpPr>
          <p:cNvPr id="263" name="Straight Arrow Connector 262">
            <a:extLst>
              <a:ext uri="{FF2B5EF4-FFF2-40B4-BE49-F238E27FC236}">
                <a16:creationId xmlns:a16="http://schemas.microsoft.com/office/drawing/2014/main" id="{F8D78C4C-5C3B-4AE4-AF85-0BF36B3C3EC6}"/>
              </a:ext>
            </a:extLst>
          </p:cNvPr>
          <p:cNvCxnSpPr>
            <a:cxnSpLocks/>
          </p:cNvCxnSpPr>
          <p:nvPr/>
        </p:nvCxnSpPr>
        <p:spPr>
          <a:xfrm>
            <a:off x="2643317" y="8853276"/>
            <a:ext cx="165058" cy="0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4" name="TextBox 263">
            <a:extLst>
              <a:ext uri="{FF2B5EF4-FFF2-40B4-BE49-F238E27FC236}">
                <a16:creationId xmlns:a16="http://schemas.microsoft.com/office/drawing/2014/main" id="{90B01DD1-6F2C-429F-9B1B-9DCAF6710575}"/>
              </a:ext>
            </a:extLst>
          </p:cNvPr>
          <p:cNvSpPr txBox="1"/>
          <p:nvPr/>
        </p:nvSpPr>
        <p:spPr>
          <a:xfrm>
            <a:off x="1680166" y="6730455"/>
            <a:ext cx="108653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chemeClr val="accent2">
                    <a:lumMod val="50000"/>
                  </a:schemeClr>
                </a:solidFill>
              </a:rPr>
              <a:t>KS3 Curriculum</a:t>
            </a:r>
          </a:p>
        </p:txBody>
      </p:sp>
      <p:cxnSp>
        <p:nvCxnSpPr>
          <p:cNvPr id="266" name="Straight Arrow Connector 265">
            <a:extLst>
              <a:ext uri="{FF2B5EF4-FFF2-40B4-BE49-F238E27FC236}">
                <a16:creationId xmlns:a16="http://schemas.microsoft.com/office/drawing/2014/main" id="{FD5D08CC-1935-46D9-ADFD-086B4E397402}"/>
              </a:ext>
            </a:extLst>
          </p:cNvPr>
          <p:cNvCxnSpPr>
            <a:cxnSpLocks/>
          </p:cNvCxnSpPr>
          <p:nvPr/>
        </p:nvCxnSpPr>
        <p:spPr>
          <a:xfrm>
            <a:off x="2666906" y="6845539"/>
            <a:ext cx="165058" cy="0"/>
          </a:xfrm>
          <a:prstGeom prst="straightConnector1">
            <a:avLst/>
          </a:prstGeom>
          <a:ln w="2540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6" name="Straight Arrow Connector 275">
            <a:extLst>
              <a:ext uri="{FF2B5EF4-FFF2-40B4-BE49-F238E27FC236}">
                <a16:creationId xmlns:a16="http://schemas.microsoft.com/office/drawing/2014/main" id="{BEA209A1-97B5-4D81-A1A3-5F86B20590F3}"/>
              </a:ext>
            </a:extLst>
          </p:cNvPr>
          <p:cNvCxnSpPr>
            <a:cxnSpLocks/>
          </p:cNvCxnSpPr>
          <p:nvPr/>
        </p:nvCxnSpPr>
        <p:spPr>
          <a:xfrm>
            <a:off x="6256618" y="8338233"/>
            <a:ext cx="350340" cy="10207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7" name="TextBox 276">
            <a:extLst>
              <a:ext uri="{FF2B5EF4-FFF2-40B4-BE49-F238E27FC236}">
                <a16:creationId xmlns:a16="http://schemas.microsoft.com/office/drawing/2014/main" id="{5789C2CF-E43B-4A56-9DB5-7DF2B723569D}"/>
              </a:ext>
            </a:extLst>
          </p:cNvPr>
          <p:cNvSpPr txBox="1"/>
          <p:nvPr/>
        </p:nvSpPr>
        <p:spPr>
          <a:xfrm>
            <a:off x="5203489" y="7180047"/>
            <a:ext cx="10406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FF0000"/>
                </a:solidFill>
              </a:rPr>
              <a:t>FT - Peeling and chopping</a:t>
            </a:r>
          </a:p>
        </p:txBody>
      </p:sp>
      <p:cxnSp>
        <p:nvCxnSpPr>
          <p:cNvPr id="280" name="Straight Arrow Connector 279">
            <a:extLst>
              <a:ext uri="{FF2B5EF4-FFF2-40B4-BE49-F238E27FC236}">
                <a16:creationId xmlns:a16="http://schemas.microsoft.com/office/drawing/2014/main" id="{114B6F88-065C-4473-8879-C671823BC9D7}"/>
              </a:ext>
            </a:extLst>
          </p:cNvPr>
          <p:cNvCxnSpPr>
            <a:cxnSpLocks/>
          </p:cNvCxnSpPr>
          <p:nvPr/>
        </p:nvCxnSpPr>
        <p:spPr>
          <a:xfrm flipV="1">
            <a:off x="5012970" y="7812978"/>
            <a:ext cx="51954" cy="327084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5" name="TextBox 284">
            <a:extLst>
              <a:ext uri="{FF2B5EF4-FFF2-40B4-BE49-F238E27FC236}">
                <a16:creationId xmlns:a16="http://schemas.microsoft.com/office/drawing/2014/main" id="{5B7B26B5-4E64-4FFF-A662-690020919764}"/>
              </a:ext>
            </a:extLst>
          </p:cNvPr>
          <p:cNvSpPr txBox="1"/>
          <p:nvPr/>
        </p:nvSpPr>
        <p:spPr>
          <a:xfrm>
            <a:off x="4136829" y="7209834"/>
            <a:ext cx="9089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FF0000"/>
                </a:solidFill>
              </a:rPr>
              <a:t>FT - Fruits and vegetables</a:t>
            </a:r>
          </a:p>
        </p:txBody>
      </p:sp>
      <p:cxnSp>
        <p:nvCxnSpPr>
          <p:cNvPr id="287" name="Straight Arrow Connector 286">
            <a:extLst>
              <a:ext uri="{FF2B5EF4-FFF2-40B4-BE49-F238E27FC236}">
                <a16:creationId xmlns:a16="http://schemas.microsoft.com/office/drawing/2014/main" id="{80828B2F-980E-4411-AE9D-4DFD03322A38}"/>
              </a:ext>
            </a:extLst>
          </p:cNvPr>
          <p:cNvCxnSpPr>
            <a:cxnSpLocks/>
          </p:cNvCxnSpPr>
          <p:nvPr/>
        </p:nvCxnSpPr>
        <p:spPr>
          <a:xfrm>
            <a:off x="4593142" y="7498585"/>
            <a:ext cx="72421" cy="308641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9" name="TextBox 288">
            <a:extLst>
              <a:ext uri="{FF2B5EF4-FFF2-40B4-BE49-F238E27FC236}">
                <a16:creationId xmlns:a16="http://schemas.microsoft.com/office/drawing/2014/main" id="{3A28A1B1-9D9A-4CB4-A7E4-7EFF67E70F1E}"/>
              </a:ext>
            </a:extLst>
          </p:cNvPr>
          <p:cNvSpPr txBox="1"/>
          <p:nvPr/>
        </p:nvSpPr>
        <p:spPr>
          <a:xfrm>
            <a:off x="4316028" y="7980996"/>
            <a:ext cx="11016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FF0000"/>
                </a:solidFill>
              </a:rPr>
              <a:t>Weighing &amp; measuring</a:t>
            </a:r>
          </a:p>
        </p:txBody>
      </p:sp>
      <p:cxnSp>
        <p:nvCxnSpPr>
          <p:cNvPr id="291" name="Straight Arrow Connector 290">
            <a:extLst>
              <a:ext uri="{FF2B5EF4-FFF2-40B4-BE49-F238E27FC236}">
                <a16:creationId xmlns:a16="http://schemas.microsoft.com/office/drawing/2014/main" id="{38AFC40D-704F-44F9-AAD6-8EFA9483AAC1}"/>
              </a:ext>
            </a:extLst>
          </p:cNvPr>
          <p:cNvCxnSpPr>
            <a:cxnSpLocks/>
          </p:cNvCxnSpPr>
          <p:nvPr/>
        </p:nvCxnSpPr>
        <p:spPr>
          <a:xfrm>
            <a:off x="2961517" y="7661523"/>
            <a:ext cx="56006" cy="198326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4" name="TextBox 293">
            <a:extLst>
              <a:ext uri="{FF2B5EF4-FFF2-40B4-BE49-F238E27FC236}">
                <a16:creationId xmlns:a16="http://schemas.microsoft.com/office/drawing/2014/main" id="{25D9A0B9-7854-4A46-8E9A-D1D0FDC8CD36}"/>
              </a:ext>
            </a:extLst>
          </p:cNvPr>
          <p:cNvSpPr txBox="1"/>
          <p:nvPr/>
        </p:nvSpPr>
        <p:spPr>
          <a:xfrm>
            <a:off x="2643317" y="7289196"/>
            <a:ext cx="8933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FF0000"/>
                </a:solidFill>
              </a:rPr>
              <a:t>D&amp;T – Textiles cushion project</a:t>
            </a:r>
          </a:p>
        </p:txBody>
      </p:sp>
      <p:cxnSp>
        <p:nvCxnSpPr>
          <p:cNvPr id="304" name="Straight Arrow Connector 303">
            <a:extLst>
              <a:ext uri="{FF2B5EF4-FFF2-40B4-BE49-F238E27FC236}">
                <a16:creationId xmlns:a16="http://schemas.microsoft.com/office/drawing/2014/main" id="{E1A34C5E-CC2C-4172-A6F2-30972C2A4429}"/>
              </a:ext>
            </a:extLst>
          </p:cNvPr>
          <p:cNvCxnSpPr>
            <a:cxnSpLocks/>
          </p:cNvCxnSpPr>
          <p:nvPr/>
        </p:nvCxnSpPr>
        <p:spPr>
          <a:xfrm flipH="1" flipV="1">
            <a:off x="1654935" y="7807226"/>
            <a:ext cx="140303" cy="272862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" name="Straight Arrow Connector 313">
            <a:extLst>
              <a:ext uri="{FF2B5EF4-FFF2-40B4-BE49-F238E27FC236}">
                <a16:creationId xmlns:a16="http://schemas.microsoft.com/office/drawing/2014/main" id="{050B330C-8519-44F4-AA36-AFC0F8EC26F9}"/>
              </a:ext>
            </a:extLst>
          </p:cNvPr>
          <p:cNvCxnSpPr>
            <a:cxnSpLocks/>
          </p:cNvCxnSpPr>
          <p:nvPr/>
        </p:nvCxnSpPr>
        <p:spPr>
          <a:xfrm>
            <a:off x="2009766" y="7588210"/>
            <a:ext cx="154608" cy="240131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9" name="Straight Arrow Connector 318">
            <a:extLst>
              <a:ext uri="{FF2B5EF4-FFF2-40B4-BE49-F238E27FC236}">
                <a16:creationId xmlns:a16="http://schemas.microsoft.com/office/drawing/2014/main" id="{3DA7E6EB-8B49-4247-ABE1-F7FAC01F45B4}"/>
              </a:ext>
            </a:extLst>
          </p:cNvPr>
          <p:cNvCxnSpPr>
            <a:cxnSpLocks/>
          </p:cNvCxnSpPr>
          <p:nvPr/>
        </p:nvCxnSpPr>
        <p:spPr>
          <a:xfrm flipH="1">
            <a:off x="5464286" y="7500878"/>
            <a:ext cx="30271" cy="283480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1" name="Straight Arrow Connector 330">
            <a:extLst>
              <a:ext uri="{FF2B5EF4-FFF2-40B4-BE49-F238E27FC236}">
                <a16:creationId xmlns:a16="http://schemas.microsoft.com/office/drawing/2014/main" id="{0635859A-A42D-49D2-BE43-84619B4A7AE3}"/>
              </a:ext>
            </a:extLst>
          </p:cNvPr>
          <p:cNvCxnSpPr>
            <a:cxnSpLocks/>
          </p:cNvCxnSpPr>
          <p:nvPr/>
        </p:nvCxnSpPr>
        <p:spPr>
          <a:xfrm flipH="1">
            <a:off x="2351481" y="6519698"/>
            <a:ext cx="253414" cy="238000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4" name="Straight Arrow Connector 333">
            <a:extLst>
              <a:ext uri="{FF2B5EF4-FFF2-40B4-BE49-F238E27FC236}">
                <a16:creationId xmlns:a16="http://schemas.microsoft.com/office/drawing/2014/main" id="{7D924352-8AFD-411E-89E5-A3E7CA99CECE}"/>
              </a:ext>
            </a:extLst>
          </p:cNvPr>
          <p:cNvCxnSpPr>
            <a:cxnSpLocks/>
          </p:cNvCxnSpPr>
          <p:nvPr/>
        </p:nvCxnSpPr>
        <p:spPr>
          <a:xfrm flipV="1">
            <a:off x="4031172" y="5737130"/>
            <a:ext cx="111842" cy="295455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8" name="Straight Arrow Connector 337">
            <a:extLst>
              <a:ext uri="{FF2B5EF4-FFF2-40B4-BE49-F238E27FC236}">
                <a16:creationId xmlns:a16="http://schemas.microsoft.com/office/drawing/2014/main" id="{FDFDB193-D86F-4C6C-A5FD-35A01C928DD7}"/>
              </a:ext>
            </a:extLst>
          </p:cNvPr>
          <p:cNvCxnSpPr>
            <a:cxnSpLocks/>
          </p:cNvCxnSpPr>
          <p:nvPr/>
        </p:nvCxnSpPr>
        <p:spPr>
          <a:xfrm flipH="1" flipV="1">
            <a:off x="1372186" y="5706262"/>
            <a:ext cx="56543" cy="319313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9" name="Straight Arrow Connector 338">
            <a:extLst>
              <a:ext uri="{FF2B5EF4-FFF2-40B4-BE49-F238E27FC236}">
                <a16:creationId xmlns:a16="http://schemas.microsoft.com/office/drawing/2014/main" id="{6F42B596-EF53-4F3E-BF9C-10951D2573B1}"/>
              </a:ext>
            </a:extLst>
          </p:cNvPr>
          <p:cNvCxnSpPr>
            <a:cxnSpLocks/>
          </p:cNvCxnSpPr>
          <p:nvPr/>
        </p:nvCxnSpPr>
        <p:spPr>
          <a:xfrm flipH="1" flipV="1">
            <a:off x="275653" y="5385429"/>
            <a:ext cx="278242" cy="20198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0" name="Straight Arrow Connector 339">
            <a:extLst>
              <a:ext uri="{FF2B5EF4-FFF2-40B4-BE49-F238E27FC236}">
                <a16:creationId xmlns:a16="http://schemas.microsoft.com/office/drawing/2014/main" id="{5A78839E-A266-4F66-A8BD-26A4DA3E28BA}"/>
              </a:ext>
            </a:extLst>
          </p:cNvPr>
          <p:cNvCxnSpPr>
            <a:cxnSpLocks/>
          </p:cNvCxnSpPr>
          <p:nvPr/>
        </p:nvCxnSpPr>
        <p:spPr>
          <a:xfrm flipH="1">
            <a:off x="3845026" y="6474903"/>
            <a:ext cx="67738" cy="297935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6" name="Straight Arrow Connector 365">
            <a:extLst>
              <a:ext uri="{FF2B5EF4-FFF2-40B4-BE49-F238E27FC236}">
                <a16:creationId xmlns:a16="http://schemas.microsoft.com/office/drawing/2014/main" id="{B38E4718-12C8-4BC1-9563-8EE5601F0B44}"/>
              </a:ext>
            </a:extLst>
          </p:cNvPr>
          <p:cNvCxnSpPr>
            <a:cxnSpLocks/>
          </p:cNvCxnSpPr>
          <p:nvPr/>
        </p:nvCxnSpPr>
        <p:spPr>
          <a:xfrm flipV="1">
            <a:off x="5432484" y="2649084"/>
            <a:ext cx="261431" cy="438835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7" name="Straight Arrow Connector 406">
            <a:extLst>
              <a:ext uri="{FF2B5EF4-FFF2-40B4-BE49-F238E27FC236}">
                <a16:creationId xmlns:a16="http://schemas.microsoft.com/office/drawing/2014/main" id="{826F55B7-0C59-4861-ACB5-4EBB25E5518A}"/>
              </a:ext>
            </a:extLst>
          </p:cNvPr>
          <p:cNvCxnSpPr>
            <a:cxnSpLocks/>
          </p:cNvCxnSpPr>
          <p:nvPr/>
        </p:nvCxnSpPr>
        <p:spPr>
          <a:xfrm flipH="1" flipV="1">
            <a:off x="2541009" y="2680333"/>
            <a:ext cx="125897" cy="379552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Box 2">
            <a:extLst>
              <a:ext uri="{FF2B5EF4-FFF2-40B4-BE49-F238E27FC236}">
                <a16:creationId xmlns:a16="http://schemas.microsoft.com/office/drawing/2014/main" id="{F5245EE0-D26A-EC8A-3037-7E1727D424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7709" y="-48211"/>
            <a:ext cx="4325090" cy="8651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chemeClr val="bg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CORLEY ACADEMY TECHNOLOGY CURRICULUM JOURNEY  </a:t>
            </a:r>
            <a:endParaRPr lang="en-GB" sz="400" dirty="0">
              <a:solidFill>
                <a:schemeClr val="bg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A033EA-6A32-D7A5-DC3E-018ECF73DF63}"/>
              </a:ext>
            </a:extLst>
          </p:cNvPr>
          <p:cNvSpPr txBox="1"/>
          <p:nvPr/>
        </p:nvSpPr>
        <p:spPr>
          <a:xfrm>
            <a:off x="2089773" y="11425800"/>
            <a:ext cx="10302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b="1" dirty="0"/>
              <a:t>Use research to identify user needs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72DDB9-975E-3BDA-53E9-3373520EFDD9}"/>
              </a:ext>
            </a:extLst>
          </p:cNvPr>
          <p:cNvSpPr txBox="1"/>
          <p:nvPr/>
        </p:nvSpPr>
        <p:spPr>
          <a:xfrm>
            <a:off x="2915216" y="11446402"/>
            <a:ext cx="6853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b="1" dirty="0"/>
              <a:t>Develop specifications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61F663-F9C2-45E0-DBB0-5BB7A725F02B}"/>
              </a:ext>
            </a:extLst>
          </p:cNvPr>
          <p:cNvSpPr txBox="1"/>
          <p:nvPr/>
        </p:nvSpPr>
        <p:spPr>
          <a:xfrm>
            <a:off x="2400991" y="11925434"/>
            <a:ext cx="7102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b="1" dirty="0"/>
              <a:t>Solve design problems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FDE914-965D-52B9-1DA3-EB00449EF449}"/>
              </a:ext>
            </a:extLst>
          </p:cNvPr>
          <p:cNvSpPr txBox="1"/>
          <p:nvPr/>
        </p:nvSpPr>
        <p:spPr>
          <a:xfrm>
            <a:off x="4768133" y="11923883"/>
            <a:ext cx="907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b="1" dirty="0"/>
              <a:t>Develop technical knowledge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34E961D-6D2B-B1DF-E3CC-10EC38C64B99}"/>
              </a:ext>
            </a:extLst>
          </p:cNvPr>
          <p:cNvSpPr txBox="1"/>
          <p:nvPr/>
        </p:nvSpPr>
        <p:spPr>
          <a:xfrm>
            <a:off x="3506936" y="11392508"/>
            <a:ext cx="87801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b="1" dirty="0"/>
              <a:t>Use specialist tools, machines and techniques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D930B9-D0CC-3391-E4AA-2CE36CE664C2}"/>
              </a:ext>
            </a:extLst>
          </p:cNvPr>
          <p:cNvSpPr txBox="1"/>
          <p:nvPr/>
        </p:nvSpPr>
        <p:spPr>
          <a:xfrm>
            <a:off x="5571623" y="11925434"/>
            <a:ext cx="8721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b="1" dirty="0"/>
              <a:t>Test, evaluate and refine ideas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A57567-CCD3-A925-6BDD-037C7AC69E09}"/>
              </a:ext>
            </a:extLst>
          </p:cNvPr>
          <p:cNvSpPr txBox="1"/>
          <p:nvPr/>
        </p:nvSpPr>
        <p:spPr>
          <a:xfrm>
            <a:off x="3172753" y="11928765"/>
            <a:ext cx="8517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b="1" dirty="0"/>
              <a:t>Develop design ideas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B2BA0C8-E444-9611-5F9B-4C34312F1BCD}"/>
              </a:ext>
            </a:extLst>
          </p:cNvPr>
          <p:cNvSpPr txBox="1"/>
          <p:nvPr/>
        </p:nvSpPr>
        <p:spPr>
          <a:xfrm>
            <a:off x="3966892" y="11917738"/>
            <a:ext cx="8780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b="1" dirty="0"/>
              <a:t>Analyse work of professionals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8BDD822-F6D3-2625-7F9E-87FB63CB62E8}"/>
              </a:ext>
            </a:extLst>
          </p:cNvPr>
          <p:cNvSpPr txBox="1"/>
          <p:nvPr/>
        </p:nvSpPr>
        <p:spPr>
          <a:xfrm>
            <a:off x="4262360" y="11385760"/>
            <a:ext cx="108001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b="1" dirty="0"/>
              <a:t>Use a range of materials, components and ingredients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455F5D-1CB6-5B5A-B581-E498C21C7D2E}"/>
              </a:ext>
            </a:extLst>
          </p:cNvPr>
          <p:cNvSpPr txBox="1"/>
          <p:nvPr/>
        </p:nvSpPr>
        <p:spPr>
          <a:xfrm>
            <a:off x="5307513" y="11376232"/>
            <a:ext cx="120621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b="1" dirty="0"/>
              <a:t>Cook and apply the principles of nutrition and healthy eating.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A15384B-D4EF-2E25-5D53-C3677BEA4203}"/>
              </a:ext>
            </a:extLst>
          </p:cNvPr>
          <p:cNvCxnSpPr>
            <a:cxnSpLocks/>
          </p:cNvCxnSpPr>
          <p:nvPr/>
        </p:nvCxnSpPr>
        <p:spPr>
          <a:xfrm flipH="1" flipV="1">
            <a:off x="4662644" y="8829271"/>
            <a:ext cx="66003" cy="265773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04089AB1-1EDB-F040-5B1D-DC7CFD8C4BB1}"/>
              </a:ext>
            </a:extLst>
          </p:cNvPr>
          <p:cNvSpPr txBox="1"/>
          <p:nvPr/>
        </p:nvSpPr>
        <p:spPr>
          <a:xfrm>
            <a:off x="3749443" y="9063415"/>
            <a:ext cx="9850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FF0000"/>
                </a:solidFill>
              </a:rPr>
              <a:t>FT -Food Preparation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7306147-1005-C85C-3EAF-384129CAEACC}"/>
              </a:ext>
            </a:extLst>
          </p:cNvPr>
          <p:cNvSpPr txBox="1"/>
          <p:nvPr/>
        </p:nvSpPr>
        <p:spPr>
          <a:xfrm>
            <a:off x="4564739" y="9071053"/>
            <a:ext cx="6387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FF0000"/>
                </a:solidFill>
              </a:rPr>
              <a:t>FT – Using the oven.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C98CEDB-933B-CC92-7901-3E67F14856CA}"/>
              </a:ext>
            </a:extLst>
          </p:cNvPr>
          <p:cNvSpPr txBox="1"/>
          <p:nvPr/>
        </p:nvSpPr>
        <p:spPr>
          <a:xfrm>
            <a:off x="4409907" y="8403375"/>
            <a:ext cx="10225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FF0000"/>
                </a:solidFill>
              </a:rPr>
              <a:t>FT -Sensory testing</a:t>
            </a:r>
          </a:p>
          <a:p>
            <a:r>
              <a:rPr lang="en-GB" sz="800" b="1" dirty="0">
                <a:solidFill>
                  <a:srgbClr val="FF0000"/>
                </a:solidFill>
              </a:rPr>
              <a:t>and evaluation</a:t>
            </a: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1011719F-1247-C956-B1EC-703235C9527A}"/>
              </a:ext>
            </a:extLst>
          </p:cNvPr>
          <p:cNvCxnSpPr>
            <a:cxnSpLocks/>
          </p:cNvCxnSpPr>
          <p:nvPr/>
        </p:nvCxnSpPr>
        <p:spPr>
          <a:xfrm>
            <a:off x="5170266" y="8699575"/>
            <a:ext cx="21312" cy="185222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1D30A4F3-9C76-F8FF-2AC7-2E9D8430F9DD}"/>
              </a:ext>
            </a:extLst>
          </p:cNvPr>
          <p:cNvSpPr txBox="1"/>
          <p:nvPr/>
        </p:nvSpPr>
        <p:spPr>
          <a:xfrm>
            <a:off x="5773433" y="7983364"/>
            <a:ext cx="8426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FF0000"/>
                </a:solidFill>
              </a:rPr>
              <a:t>D&amp;T–Wooden Pencil holder project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C1F97C1-FCC7-6C02-5E10-91EA225D67B6}"/>
              </a:ext>
            </a:extLst>
          </p:cNvPr>
          <p:cNvSpPr txBox="1"/>
          <p:nvPr/>
        </p:nvSpPr>
        <p:spPr>
          <a:xfrm>
            <a:off x="399744" y="7209278"/>
            <a:ext cx="8933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FF0000"/>
                </a:solidFill>
              </a:rPr>
              <a:t>D&amp;T – </a:t>
            </a:r>
          </a:p>
          <a:p>
            <a:r>
              <a:rPr lang="en-GB" sz="800" b="1" dirty="0">
                <a:solidFill>
                  <a:srgbClr val="FF0000"/>
                </a:solidFill>
              </a:rPr>
              <a:t>Box Project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5747C982-377B-A2B5-22F3-CAC35B3BCAF8}"/>
              </a:ext>
            </a:extLst>
          </p:cNvPr>
          <p:cNvSpPr txBox="1"/>
          <p:nvPr/>
        </p:nvSpPr>
        <p:spPr>
          <a:xfrm>
            <a:off x="3280907" y="7965004"/>
            <a:ext cx="99551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FF0000"/>
                </a:solidFill>
              </a:rPr>
              <a:t>FT –Using the hob</a:t>
            </a:r>
          </a:p>
        </p:txBody>
      </p: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52DD665A-930C-A098-F1B1-E50D0830A21B}"/>
              </a:ext>
            </a:extLst>
          </p:cNvPr>
          <p:cNvCxnSpPr>
            <a:cxnSpLocks/>
          </p:cNvCxnSpPr>
          <p:nvPr/>
        </p:nvCxnSpPr>
        <p:spPr>
          <a:xfrm flipH="1" flipV="1">
            <a:off x="3776156" y="7796539"/>
            <a:ext cx="14898" cy="212796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2F8B11C9-962E-F6F8-7F16-2788F70EF323}"/>
              </a:ext>
            </a:extLst>
          </p:cNvPr>
          <p:cNvSpPr txBox="1"/>
          <p:nvPr/>
        </p:nvSpPr>
        <p:spPr>
          <a:xfrm>
            <a:off x="1409359" y="7277261"/>
            <a:ext cx="11544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FF0000"/>
                </a:solidFill>
              </a:rPr>
              <a:t>FT - Starchy carbohydrates / Rubbing In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4CCE519-A97B-2EA7-5A29-A7BEAAC60AAE}"/>
              </a:ext>
            </a:extLst>
          </p:cNvPr>
          <p:cNvSpPr txBox="1"/>
          <p:nvPr/>
        </p:nvSpPr>
        <p:spPr>
          <a:xfrm>
            <a:off x="1275032" y="8056855"/>
            <a:ext cx="13034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FF0000"/>
                </a:solidFill>
              </a:rPr>
              <a:t>FT – Dairy Foods, Eggs and meat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CF157BBE-491E-B46D-06A8-1FD80738E6D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5447" t="15217" r="16260" b="23402"/>
          <a:stretch/>
        </p:blipFill>
        <p:spPr>
          <a:xfrm>
            <a:off x="1825732" y="8310914"/>
            <a:ext cx="416378" cy="396552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50EC3481-421A-44A0-F9F3-698C1F0D53E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7603" t="25757" r="17231" b="32053"/>
          <a:stretch/>
        </p:blipFill>
        <p:spPr>
          <a:xfrm>
            <a:off x="2162490" y="7349147"/>
            <a:ext cx="456154" cy="348867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82BE24D8-7397-9C92-17D9-65FA84DD308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6136" t="25221" r="14589" b="25938"/>
          <a:stretch/>
        </p:blipFill>
        <p:spPr>
          <a:xfrm>
            <a:off x="3437969" y="7259493"/>
            <a:ext cx="489624" cy="345205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6F148AB1-3012-FAC7-3221-D86EFD20D78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6136" t="11677" r="12639" b="11475"/>
          <a:stretch/>
        </p:blipFill>
        <p:spPr>
          <a:xfrm>
            <a:off x="4791904" y="7386445"/>
            <a:ext cx="280164" cy="302282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ABB925A1-D50E-3CFC-2A03-EE70574B3167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22101"/>
          <a:stretch/>
        </p:blipFill>
        <p:spPr>
          <a:xfrm>
            <a:off x="5923187" y="8434178"/>
            <a:ext cx="580063" cy="249869"/>
          </a:xfrm>
          <a:prstGeom prst="rect">
            <a:avLst/>
          </a:prstGeom>
        </p:spPr>
      </p:pic>
      <p:sp>
        <p:nvSpPr>
          <p:cNvPr id="58" name="TextBox 57">
            <a:extLst>
              <a:ext uri="{FF2B5EF4-FFF2-40B4-BE49-F238E27FC236}">
                <a16:creationId xmlns:a16="http://schemas.microsoft.com/office/drawing/2014/main" id="{970DB364-B9E2-0330-73AB-4B1D4AD5F147}"/>
              </a:ext>
            </a:extLst>
          </p:cNvPr>
          <p:cNvSpPr txBox="1"/>
          <p:nvPr/>
        </p:nvSpPr>
        <p:spPr>
          <a:xfrm>
            <a:off x="5685724" y="9027528"/>
            <a:ext cx="658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FF0000"/>
                </a:solidFill>
              </a:rPr>
              <a:t>D&amp;T – Health and Safety</a:t>
            </a:r>
            <a:r>
              <a:rPr lang="en-GB" sz="800" b="1" dirty="0">
                <a:solidFill>
                  <a:schemeClr val="accent4">
                    <a:lumMod val="50000"/>
                  </a:schemeClr>
                </a:solidFill>
              </a:rPr>
              <a:t>.</a:t>
            </a:r>
          </a:p>
        </p:txBody>
      </p:sp>
      <p:pic>
        <p:nvPicPr>
          <p:cNvPr id="59" name="Picture 58">
            <a:extLst>
              <a:ext uri="{FF2B5EF4-FFF2-40B4-BE49-F238E27FC236}">
                <a16:creationId xmlns:a16="http://schemas.microsoft.com/office/drawing/2014/main" id="{D42566E3-3118-BB6F-66F9-72A117020D3C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23697" t="23977" r="18038" b="31016"/>
          <a:stretch/>
        </p:blipFill>
        <p:spPr>
          <a:xfrm>
            <a:off x="6234757" y="9089874"/>
            <a:ext cx="557950" cy="322824"/>
          </a:xfrm>
          <a:prstGeom prst="rect">
            <a:avLst/>
          </a:prstGeom>
        </p:spPr>
      </p:pic>
      <p:cxnSp>
        <p:nvCxnSpPr>
          <p:cNvPr id="60" name="Straight Arrow Connector 59">
            <a:extLst>
              <a:ext uri="{FF2B5EF4-FFF2-40B4-BE49-F238E27FC236}">
                <a16:creationId xmlns:a16="http://schemas.microsoft.com/office/drawing/2014/main" id="{4F7EBAB9-9C9D-EAA6-3E28-40A70A68A7D2}"/>
              </a:ext>
            </a:extLst>
          </p:cNvPr>
          <p:cNvCxnSpPr>
            <a:cxnSpLocks/>
          </p:cNvCxnSpPr>
          <p:nvPr/>
        </p:nvCxnSpPr>
        <p:spPr>
          <a:xfrm flipH="1" flipV="1">
            <a:off x="6289809" y="8799322"/>
            <a:ext cx="66003" cy="265773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" name="Picture 60">
            <a:extLst>
              <a:ext uri="{FF2B5EF4-FFF2-40B4-BE49-F238E27FC236}">
                <a16:creationId xmlns:a16="http://schemas.microsoft.com/office/drawing/2014/main" id="{AAB0B515-D9AF-6A0C-F94A-9CCFE730BB6C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13445" r="8813" b="23957"/>
          <a:stretch/>
        </p:blipFill>
        <p:spPr>
          <a:xfrm>
            <a:off x="5994513" y="7158988"/>
            <a:ext cx="415135" cy="516261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03686DDC-C3D8-7179-BEED-C92A36625100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t="9716" b="28221"/>
          <a:stretch/>
        </p:blipFill>
        <p:spPr>
          <a:xfrm>
            <a:off x="5065209" y="8001840"/>
            <a:ext cx="528859" cy="328228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79F9FF33-0391-AAA2-D3B0-09E9152E6DF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19160" y="9042844"/>
            <a:ext cx="388139" cy="388139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31203A7F-6B30-D363-6D63-C58E7AABDC2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395614" y="8394809"/>
            <a:ext cx="356375" cy="314202"/>
          </a:xfrm>
          <a:prstGeom prst="rect">
            <a:avLst/>
          </a:prstGeom>
        </p:spPr>
      </p:pic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A409B0A2-EBDD-003C-55F1-8C914D3133F2}"/>
              </a:ext>
            </a:extLst>
          </p:cNvPr>
          <p:cNvCxnSpPr>
            <a:cxnSpLocks/>
          </p:cNvCxnSpPr>
          <p:nvPr/>
        </p:nvCxnSpPr>
        <p:spPr>
          <a:xfrm>
            <a:off x="3262985" y="8660052"/>
            <a:ext cx="86910" cy="226412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3" name="Picture 72">
            <a:extLst>
              <a:ext uri="{FF2B5EF4-FFF2-40B4-BE49-F238E27FC236}">
                <a16:creationId xmlns:a16="http://schemas.microsoft.com/office/drawing/2014/main" id="{407BEAB9-5C3F-F09E-50DE-CDF067F8D43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145940" y="9046120"/>
            <a:ext cx="363288" cy="363288"/>
          </a:xfrm>
          <a:prstGeom prst="rect">
            <a:avLst/>
          </a:prstGeom>
        </p:spPr>
      </p:pic>
      <p:sp>
        <p:nvSpPr>
          <p:cNvPr id="154" name="TextBox 153">
            <a:extLst>
              <a:ext uri="{FF2B5EF4-FFF2-40B4-BE49-F238E27FC236}">
                <a16:creationId xmlns:a16="http://schemas.microsoft.com/office/drawing/2014/main" id="{1C1F97C1-FCC7-6C02-5E10-91EA225D67B6}"/>
              </a:ext>
            </a:extLst>
          </p:cNvPr>
          <p:cNvSpPr txBox="1"/>
          <p:nvPr/>
        </p:nvSpPr>
        <p:spPr>
          <a:xfrm>
            <a:off x="2541009" y="11041552"/>
            <a:ext cx="8933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FF0000"/>
                </a:solidFill>
              </a:rPr>
              <a:t>D&amp;T – Mechanisms</a:t>
            </a:r>
          </a:p>
        </p:txBody>
      </p:sp>
      <p:pic>
        <p:nvPicPr>
          <p:cNvPr id="155" name="Picture 154">
            <a:extLst>
              <a:ext uri="{FF2B5EF4-FFF2-40B4-BE49-F238E27FC236}">
                <a16:creationId xmlns:a16="http://schemas.microsoft.com/office/drawing/2014/main" id="{3F6C836C-1047-E975-44A8-55506F3CBF72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16136" t="19029" r="13573" b="25678"/>
          <a:stretch/>
        </p:blipFill>
        <p:spPr>
          <a:xfrm>
            <a:off x="2107263" y="11055054"/>
            <a:ext cx="368742" cy="290062"/>
          </a:xfrm>
          <a:prstGeom prst="rect">
            <a:avLst/>
          </a:prstGeom>
        </p:spPr>
      </p:pic>
      <p:sp>
        <p:nvSpPr>
          <p:cNvPr id="156" name="TextBox 155">
            <a:extLst>
              <a:ext uri="{FF2B5EF4-FFF2-40B4-BE49-F238E27FC236}">
                <a16:creationId xmlns:a16="http://schemas.microsoft.com/office/drawing/2014/main" id="{1C1F97C1-FCC7-6C02-5E10-91EA225D67B6}"/>
              </a:ext>
            </a:extLst>
          </p:cNvPr>
          <p:cNvSpPr txBox="1"/>
          <p:nvPr/>
        </p:nvSpPr>
        <p:spPr>
          <a:xfrm>
            <a:off x="3874758" y="11065368"/>
            <a:ext cx="89337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FF0000"/>
                </a:solidFill>
              </a:rPr>
              <a:t>Woodwork skills</a:t>
            </a: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1C1F97C1-FCC7-6C02-5E10-91EA225D67B6}"/>
              </a:ext>
            </a:extLst>
          </p:cNvPr>
          <p:cNvSpPr txBox="1"/>
          <p:nvPr/>
        </p:nvSpPr>
        <p:spPr>
          <a:xfrm>
            <a:off x="5806180" y="10952127"/>
            <a:ext cx="8933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FF0000"/>
                </a:solidFill>
              </a:rPr>
              <a:t>Christmas Tree competition</a:t>
            </a:r>
          </a:p>
        </p:txBody>
      </p:sp>
      <p:pic>
        <p:nvPicPr>
          <p:cNvPr id="158" name="Picture 15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807480" y="11067377"/>
            <a:ext cx="368111" cy="32613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151244" y="10109644"/>
            <a:ext cx="425510" cy="488085"/>
          </a:xfrm>
          <a:prstGeom prst="rect">
            <a:avLst/>
          </a:prstGeom>
        </p:spPr>
      </p:pic>
      <p:sp>
        <p:nvSpPr>
          <p:cNvPr id="160" name="TextBox 159">
            <a:extLst>
              <a:ext uri="{FF2B5EF4-FFF2-40B4-BE49-F238E27FC236}">
                <a16:creationId xmlns:a16="http://schemas.microsoft.com/office/drawing/2014/main" id="{25D9A0B9-7854-4A46-8E9A-D1D0FDC8CD36}"/>
              </a:ext>
            </a:extLst>
          </p:cNvPr>
          <p:cNvSpPr txBox="1"/>
          <p:nvPr/>
        </p:nvSpPr>
        <p:spPr>
          <a:xfrm>
            <a:off x="3637579" y="10190199"/>
            <a:ext cx="11010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FF0000"/>
                </a:solidFill>
              </a:rPr>
              <a:t>D&amp;T – Textiles money pouch project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25D9A0B9-7854-4A46-8E9A-D1D0FDC8CD36}"/>
              </a:ext>
            </a:extLst>
          </p:cNvPr>
          <p:cNvSpPr txBox="1"/>
          <p:nvPr/>
        </p:nvSpPr>
        <p:spPr>
          <a:xfrm>
            <a:off x="2829505" y="10177064"/>
            <a:ext cx="8933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FF0000"/>
                </a:solidFill>
              </a:rPr>
              <a:t>D&amp;T – Textiles printing and embellishments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682683" y="10112180"/>
            <a:ext cx="544859" cy="444424"/>
          </a:xfrm>
          <a:prstGeom prst="rect">
            <a:avLst/>
          </a:prstGeom>
        </p:spPr>
      </p:pic>
      <p:sp>
        <p:nvSpPr>
          <p:cNvPr id="163" name="TextBox 162">
            <a:extLst>
              <a:ext uri="{FF2B5EF4-FFF2-40B4-BE49-F238E27FC236}">
                <a16:creationId xmlns:a16="http://schemas.microsoft.com/office/drawing/2014/main" id="{25D9A0B9-7854-4A46-8E9A-D1D0FDC8CD36}"/>
              </a:ext>
            </a:extLst>
          </p:cNvPr>
          <p:cNvSpPr txBox="1"/>
          <p:nvPr/>
        </p:nvSpPr>
        <p:spPr>
          <a:xfrm>
            <a:off x="1810476" y="10198828"/>
            <a:ext cx="8933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FF0000"/>
                </a:solidFill>
              </a:rPr>
              <a:t>FT – The Great Corley Bake Off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10885" y="10083591"/>
            <a:ext cx="573048" cy="405273"/>
          </a:xfrm>
          <a:prstGeom prst="rect">
            <a:avLst/>
          </a:prstGeom>
        </p:spPr>
      </p:pic>
      <p:sp>
        <p:nvSpPr>
          <p:cNvPr id="167" name="TextBox 166">
            <a:extLst>
              <a:ext uri="{FF2B5EF4-FFF2-40B4-BE49-F238E27FC236}">
                <a16:creationId xmlns:a16="http://schemas.microsoft.com/office/drawing/2014/main" id="{1C1F97C1-FCC7-6C02-5E10-91EA225D67B6}"/>
              </a:ext>
            </a:extLst>
          </p:cNvPr>
          <p:cNvSpPr txBox="1"/>
          <p:nvPr/>
        </p:nvSpPr>
        <p:spPr>
          <a:xfrm>
            <a:off x="2371824" y="6162077"/>
            <a:ext cx="8933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FF0000"/>
                </a:solidFill>
              </a:rPr>
              <a:t>D&amp;T – Mechanisms</a:t>
            </a:r>
          </a:p>
        </p:txBody>
      </p:sp>
      <p:pic>
        <p:nvPicPr>
          <p:cNvPr id="170" name="Picture 169">
            <a:extLst>
              <a:ext uri="{FF2B5EF4-FFF2-40B4-BE49-F238E27FC236}">
                <a16:creationId xmlns:a16="http://schemas.microsoft.com/office/drawing/2014/main" id="{3F6C836C-1047-E975-44A8-55506F3CBF72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16136" t="19029" r="13573" b="25678"/>
          <a:stretch/>
        </p:blipFill>
        <p:spPr>
          <a:xfrm>
            <a:off x="1945395" y="6276254"/>
            <a:ext cx="368742" cy="290062"/>
          </a:xfrm>
          <a:prstGeom prst="rect">
            <a:avLst/>
          </a:prstGeom>
        </p:spPr>
      </p:pic>
      <p:sp>
        <p:nvSpPr>
          <p:cNvPr id="171" name="TextBox 170">
            <a:extLst>
              <a:ext uri="{FF2B5EF4-FFF2-40B4-BE49-F238E27FC236}">
                <a16:creationId xmlns:a16="http://schemas.microsoft.com/office/drawing/2014/main" id="{5C6CE8A1-D93B-40E6-911A-EB3C76661AA5}"/>
              </a:ext>
            </a:extLst>
          </p:cNvPr>
          <p:cNvSpPr txBox="1"/>
          <p:nvPr/>
        </p:nvSpPr>
        <p:spPr>
          <a:xfrm>
            <a:off x="3613198" y="6171421"/>
            <a:ext cx="9352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FF0000"/>
                </a:solidFill>
              </a:rPr>
              <a:t>FT -Eatwell Guide and energy</a:t>
            </a:r>
          </a:p>
        </p:txBody>
      </p:sp>
      <p:pic>
        <p:nvPicPr>
          <p:cNvPr id="172" name="Picture 171">
            <a:extLst>
              <a:ext uri="{FF2B5EF4-FFF2-40B4-BE49-F238E27FC236}">
                <a16:creationId xmlns:a16="http://schemas.microsoft.com/office/drawing/2014/main" id="{6F148AB1-3012-FAC7-3221-D86EFD20D78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6136" t="11677" r="12639" b="11475"/>
          <a:stretch/>
        </p:blipFill>
        <p:spPr>
          <a:xfrm>
            <a:off x="4298803" y="6403020"/>
            <a:ext cx="280164" cy="302282"/>
          </a:xfrm>
          <a:prstGeom prst="rect">
            <a:avLst/>
          </a:prstGeom>
        </p:spPr>
      </p:pic>
      <p:sp>
        <p:nvSpPr>
          <p:cNvPr id="174" name="TextBox 173">
            <a:extLst>
              <a:ext uri="{FF2B5EF4-FFF2-40B4-BE49-F238E27FC236}">
                <a16:creationId xmlns:a16="http://schemas.microsoft.com/office/drawing/2014/main" id="{25D9A0B9-7854-4A46-8E9A-D1D0FDC8CD36}"/>
              </a:ext>
            </a:extLst>
          </p:cNvPr>
          <p:cNvSpPr txBox="1"/>
          <p:nvPr/>
        </p:nvSpPr>
        <p:spPr>
          <a:xfrm>
            <a:off x="5471570" y="6307286"/>
            <a:ext cx="11010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FF0000"/>
                </a:solidFill>
              </a:rPr>
              <a:t>D&amp;T – Textiles Patchwork quilt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599522" y="5910410"/>
            <a:ext cx="559698" cy="413570"/>
          </a:xfrm>
          <a:prstGeom prst="rect">
            <a:avLst/>
          </a:prstGeom>
        </p:spPr>
      </p:pic>
      <p:sp>
        <p:nvSpPr>
          <p:cNvPr id="175" name="TextBox 174">
            <a:extLst>
              <a:ext uri="{FF2B5EF4-FFF2-40B4-BE49-F238E27FC236}">
                <a16:creationId xmlns:a16="http://schemas.microsoft.com/office/drawing/2014/main" id="{1D30A4F3-9C76-F8FF-2AC7-2E9D8430F9DD}"/>
              </a:ext>
            </a:extLst>
          </p:cNvPr>
          <p:cNvSpPr txBox="1"/>
          <p:nvPr/>
        </p:nvSpPr>
        <p:spPr>
          <a:xfrm>
            <a:off x="4447900" y="5871814"/>
            <a:ext cx="8426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FF0000"/>
                </a:solidFill>
              </a:rPr>
              <a:t>D&amp;T– </a:t>
            </a:r>
            <a:r>
              <a:rPr lang="en-GB" sz="800" b="1" dirty="0" err="1">
                <a:solidFill>
                  <a:srgbClr val="FF0000"/>
                </a:solidFill>
              </a:rPr>
              <a:t>Minibeast</a:t>
            </a:r>
            <a:r>
              <a:rPr lang="en-GB" sz="800" b="1" dirty="0">
                <a:solidFill>
                  <a:srgbClr val="FF0000"/>
                </a:solidFill>
              </a:rPr>
              <a:t> hotel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091525" y="5879770"/>
            <a:ext cx="318645" cy="325928"/>
          </a:xfrm>
          <a:prstGeom prst="rect">
            <a:avLst/>
          </a:prstGeom>
        </p:spPr>
      </p:pic>
      <p:sp>
        <p:nvSpPr>
          <p:cNvPr id="176" name="TextBox 175">
            <a:extLst>
              <a:ext uri="{FF2B5EF4-FFF2-40B4-BE49-F238E27FC236}">
                <a16:creationId xmlns:a16="http://schemas.microsoft.com/office/drawing/2014/main" id="{5B7B26B5-4E64-4FFF-A662-690020919764}"/>
              </a:ext>
            </a:extLst>
          </p:cNvPr>
          <p:cNvSpPr txBox="1"/>
          <p:nvPr/>
        </p:nvSpPr>
        <p:spPr>
          <a:xfrm>
            <a:off x="2752829" y="5890096"/>
            <a:ext cx="9089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FF0000"/>
                </a:solidFill>
              </a:rPr>
              <a:t>FT – Food packaging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382117" y="5924594"/>
            <a:ext cx="333675" cy="260993"/>
          </a:xfrm>
          <a:prstGeom prst="rect">
            <a:avLst/>
          </a:prstGeom>
        </p:spPr>
      </p:pic>
      <p:sp>
        <p:nvSpPr>
          <p:cNvPr id="177" name="TextBox 176">
            <a:extLst>
              <a:ext uri="{FF2B5EF4-FFF2-40B4-BE49-F238E27FC236}">
                <a16:creationId xmlns:a16="http://schemas.microsoft.com/office/drawing/2014/main" id="{001B72F1-C30B-3ABC-3907-5CCC662BCE46}"/>
              </a:ext>
            </a:extLst>
          </p:cNvPr>
          <p:cNvSpPr txBox="1"/>
          <p:nvPr/>
        </p:nvSpPr>
        <p:spPr>
          <a:xfrm>
            <a:off x="1075011" y="5989012"/>
            <a:ext cx="105765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FF0000"/>
                </a:solidFill>
              </a:rPr>
              <a:t>FT – Special diets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36142" y="5924594"/>
            <a:ext cx="424184" cy="383544"/>
          </a:xfrm>
          <a:prstGeom prst="rect">
            <a:avLst/>
          </a:prstGeom>
        </p:spPr>
      </p:pic>
      <p:sp>
        <p:nvSpPr>
          <p:cNvPr id="179" name="TextBox 178">
            <a:extLst>
              <a:ext uri="{FF2B5EF4-FFF2-40B4-BE49-F238E27FC236}">
                <a16:creationId xmlns:a16="http://schemas.microsoft.com/office/drawing/2014/main" id="{001B72F1-C30B-3ABC-3907-5CCC662BCE46}"/>
              </a:ext>
            </a:extLst>
          </p:cNvPr>
          <p:cNvSpPr txBox="1"/>
          <p:nvPr/>
        </p:nvSpPr>
        <p:spPr>
          <a:xfrm>
            <a:off x="600000" y="5305680"/>
            <a:ext cx="10576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FF0000"/>
                </a:solidFill>
              </a:rPr>
              <a:t>FT – Multicultural foods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34757" y="5881991"/>
            <a:ext cx="346589" cy="354763"/>
          </a:xfrm>
          <a:prstGeom prst="rect">
            <a:avLst/>
          </a:prstGeom>
        </p:spPr>
      </p:pic>
      <p:sp>
        <p:nvSpPr>
          <p:cNvPr id="178" name="Arrow: Left 254">
            <a:extLst>
              <a:ext uri="{FF2B5EF4-FFF2-40B4-BE49-F238E27FC236}">
                <a16:creationId xmlns:a16="http://schemas.microsoft.com/office/drawing/2014/main" id="{A5C25E37-80E0-4142-B827-D027972BD0BF}"/>
              </a:ext>
            </a:extLst>
          </p:cNvPr>
          <p:cNvSpPr/>
          <p:nvPr/>
        </p:nvSpPr>
        <p:spPr>
          <a:xfrm>
            <a:off x="753585" y="3065144"/>
            <a:ext cx="5361597" cy="313087"/>
          </a:xfrm>
          <a:prstGeom prst="leftArrow">
            <a:avLst/>
          </a:prstGeom>
          <a:solidFill>
            <a:srgbClr val="C973F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Box 51"/>
          <p:cNvSpPr txBox="1"/>
          <p:nvPr/>
        </p:nvSpPr>
        <p:spPr>
          <a:xfrm>
            <a:off x="4551270" y="1149298"/>
            <a:ext cx="2038247" cy="144655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/>
              <a:t>ASDAN EL3</a:t>
            </a:r>
          </a:p>
          <a:p>
            <a:r>
              <a:rPr lang="en-GB" sz="1100" dirty="0"/>
              <a:t>Gardening activities</a:t>
            </a:r>
          </a:p>
          <a:p>
            <a:r>
              <a:rPr lang="en-GB" sz="1100" dirty="0"/>
              <a:t>Doing my own laundry</a:t>
            </a:r>
          </a:p>
          <a:p>
            <a:r>
              <a:rPr lang="en-GB" sz="1100" dirty="0"/>
              <a:t>Using an iron</a:t>
            </a:r>
          </a:p>
          <a:p>
            <a:r>
              <a:rPr lang="en-GB" sz="1100" dirty="0"/>
              <a:t>Going shopping on a budget</a:t>
            </a:r>
          </a:p>
          <a:p>
            <a:r>
              <a:rPr lang="en-GB" sz="1100" dirty="0"/>
              <a:t>Upcycle small items</a:t>
            </a:r>
          </a:p>
          <a:p>
            <a:r>
              <a:rPr lang="en-GB" sz="1100" dirty="0"/>
              <a:t>Building an item of IKEA furniture</a:t>
            </a:r>
          </a:p>
        </p:txBody>
      </p:sp>
      <p:sp>
        <p:nvSpPr>
          <p:cNvPr id="186" name="TextBox 185"/>
          <p:cNvSpPr txBox="1"/>
          <p:nvPr/>
        </p:nvSpPr>
        <p:spPr>
          <a:xfrm>
            <a:off x="3308042" y="3611696"/>
            <a:ext cx="2038247" cy="76944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/>
              <a:t>ASDAN EL2</a:t>
            </a:r>
          </a:p>
          <a:p>
            <a:r>
              <a:rPr lang="en-GB" sz="1100" dirty="0"/>
              <a:t>Storing food safely</a:t>
            </a:r>
          </a:p>
          <a:p>
            <a:r>
              <a:rPr lang="en-GB" sz="1100" dirty="0"/>
              <a:t>Recycle clothing</a:t>
            </a:r>
          </a:p>
          <a:p>
            <a:r>
              <a:rPr lang="en-GB" sz="1100" dirty="0"/>
              <a:t>Use the google calendar app</a:t>
            </a:r>
          </a:p>
        </p:txBody>
      </p:sp>
      <p:sp>
        <p:nvSpPr>
          <p:cNvPr id="187" name="TextBox 186"/>
          <p:cNvSpPr txBox="1"/>
          <p:nvPr/>
        </p:nvSpPr>
        <p:spPr>
          <a:xfrm>
            <a:off x="1216337" y="1257758"/>
            <a:ext cx="2038247" cy="144655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/>
              <a:t>ASDAN L1</a:t>
            </a:r>
          </a:p>
          <a:p>
            <a:r>
              <a:rPr lang="en-GB" sz="1100" dirty="0"/>
              <a:t>Design purchase and install a basic garden and seating area.</a:t>
            </a:r>
          </a:p>
          <a:p>
            <a:r>
              <a:rPr lang="en-GB" sz="1100" dirty="0"/>
              <a:t>Flower arrangements</a:t>
            </a:r>
          </a:p>
          <a:p>
            <a:r>
              <a:rPr lang="en-GB" sz="1100" dirty="0"/>
              <a:t>Kitchen hygiene</a:t>
            </a:r>
          </a:p>
          <a:p>
            <a:r>
              <a:rPr lang="en-GB" sz="1100" dirty="0"/>
              <a:t>Use household products to clean the home safely</a:t>
            </a:r>
          </a:p>
          <a:p>
            <a:r>
              <a:rPr lang="en-GB" sz="1100" dirty="0"/>
              <a:t>Planning a journey</a:t>
            </a:r>
          </a:p>
        </p:txBody>
      </p:sp>
      <p:sp>
        <p:nvSpPr>
          <p:cNvPr id="190" name="Heptagon 189">
            <a:extLst>
              <a:ext uri="{FF2B5EF4-FFF2-40B4-BE49-F238E27FC236}">
                <a16:creationId xmlns:a16="http://schemas.microsoft.com/office/drawing/2014/main" id="{4A7FA5F7-6726-4B99-9D1E-7124F6A2B9DC}"/>
              </a:ext>
            </a:extLst>
          </p:cNvPr>
          <p:cNvSpPr/>
          <p:nvPr/>
        </p:nvSpPr>
        <p:spPr>
          <a:xfrm>
            <a:off x="110134" y="1969868"/>
            <a:ext cx="977667" cy="1010637"/>
          </a:xfrm>
          <a:prstGeom prst="heptagon">
            <a:avLst/>
          </a:prstGeom>
          <a:solidFill>
            <a:schemeClr val="bg1"/>
          </a:solidFill>
          <a:ln w="101600">
            <a:solidFill>
              <a:srgbClr val="7D0CB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/>
          <p:cNvSpPr txBox="1"/>
          <p:nvPr/>
        </p:nvSpPr>
        <p:spPr>
          <a:xfrm>
            <a:off x="334907" y="2044561"/>
            <a:ext cx="5707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End of KS4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F7C150A-2881-BF4D-B464-8523394D5C97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1045490" y="7320556"/>
            <a:ext cx="305954" cy="337407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593E17E8-8730-8329-3E2A-0270CEC9B22F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3047551" y="7962057"/>
            <a:ext cx="282195" cy="287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95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1405</TotalTime>
  <Words>324</Words>
  <Application>Microsoft Office PowerPoint</Application>
  <PresentationFormat>Widescreen</PresentationFormat>
  <Paragraphs>73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Walker</dc:creator>
  <cp:lastModifiedBy>Lee Anderton</cp:lastModifiedBy>
  <cp:revision>76</cp:revision>
  <cp:lastPrinted>2024-07-08T10:45:09Z</cp:lastPrinted>
  <dcterms:created xsi:type="dcterms:W3CDTF">2024-07-05T19:46:51Z</dcterms:created>
  <dcterms:modified xsi:type="dcterms:W3CDTF">2025-05-11T09:26:37Z</dcterms:modified>
</cp:coreProperties>
</file>