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Lst>
  <p:sldSz cx="12192000" cy="6858000"/>
  <p:notesSz cx="6858000"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9A9F74-D0BB-4A3C-AA67-A06B8E0BA4E7}" v="352" dt="2024-08-12T10:21:47.1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25" autoAdjust="0"/>
    <p:restoredTop sz="94660"/>
  </p:normalViewPr>
  <p:slideViewPr>
    <p:cSldViewPr snapToGrid="0">
      <p:cViewPr varScale="1">
        <p:scale>
          <a:sx n="69" d="100"/>
          <a:sy n="69" d="100"/>
        </p:scale>
        <p:origin x="96"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60450-0D85-4A9A-8F31-102E6E16872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8FD7DF0-FF8C-47F9-97E9-6A8C256919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C990EAD-CE8C-4447-A9E0-7DA76AC8AED4}"/>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5" name="Footer Placeholder 4">
            <a:extLst>
              <a:ext uri="{FF2B5EF4-FFF2-40B4-BE49-F238E27FC236}">
                <a16:creationId xmlns:a16="http://schemas.microsoft.com/office/drawing/2014/main" id="{38286543-40ED-4438-B28C-9961BCDEDB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598C1B-E85F-4DCC-A00F-C700A37A651C}"/>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1003846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BDE56-9AF5-4EA5-BA24-17ADB2929F2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13E8257-C42F-48C5-8660-2CD4C7B2BDE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5872B42-1AB9-4DC7-8D9B-16A4B333924E}"/>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5" name="Footer Placeholder 4">
            <a:extLst>
              <a:ext uri="{FF2B5EF4-FFF2-40B4-BE49-F238E27FC236}">
                <a16:creationId xmlns:a16="http://schemas.microsoft.com/office/drawing/2014/main" id="{57137E2A-1FFB-48AC-B324-EB29A856FA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84B237-D4B7-46E3-87ED-C5869271B2EA}"/>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430689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7AC1-6EC7-40FC-8913-1C86F0EFBAD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0972E9E-D020-4F3C-81FB-634F278B37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895FA45-6F7C-4AEB-B8DF-EF29F58EF862}"/>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5" name="Footer Placeholder 4">
            <a:extLst>
              <a:ext uri="{FF2B5EF4-FFF2-40B4-BE49-F238E27FC236}">
                <a16:creationId xmlns:a16="http://schemas.microsoft.com/office/drawing/2014/main" id="{DCFA5CF5-FB97-4416-BE49-45006CDFBF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579273-7173-4563-A87A-EAB93E60726F}"/>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1651497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714FB-8BB3-4FAE-AF40-29CF7B3234D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C94C922-8C3B-45B4-9889-8DCC02023E8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07D0D58-2D89-45CD-8A09-F006C7E1DE5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E4AD2FE-4E36-4136-80E3-86CCACF66A0C}"/>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6" name="Footer Placeholder 5">
            <a:extLst>
              <a:ext uri="{FF2B5EF4-FFF2-40B4-BE49-F238E27FC236}">
                <a16:creationId xmlns:a16="http://schemas.microsoft.com/office/drawing/2014/main" id="{420CCCA0-E2CF-4E78-9D74-EABE7421F2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0F8FF1-2F8D-4FA2-B694-442C52839985}"/>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1930923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DDEF6-F58E-418E-ACEB-F6A644AA5C4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399C510-671C-497B-9E70-231F2C804B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F6E07F6-7874-4EF7-AA61-92C3F298AEB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2BB475D-74FE-4FA0-A298-02467A7A6E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CDB4DA7-65B6-4D75-B737-6340ACD1D34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F0D53F0-F1AD-482E-8855-6107955A8EB8}"/>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8" name="Footer Placeholder 7">
            <a:extLst>
              <a:ext uri="{FF2B5EF4-FFF2-40B4-BE49-F238E27FC236}">
                <a16:creationId xmlns:a16="http://schemas.microsoft.com/office/drawing/2014/main" id="{47427C53-77CB-4CEA-B1C6-40E9EC3F8A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8BEA78-2673-40A9-B1D4-CDBE8CEACF0F}"/>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1836191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8AF33-9BDC-4B17-AC10-6F97D7E3094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4DF0EF6-1638-4210-97D1-D62A102C710E}"/>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4" name="Footer Placeholder 3">
            <a:extLst>
              <a:ext uri="{FF2B5EF4-FFF2-40B4-BE49-F238E27FC236}">
                <a16:creationId xmlns:a16="http://schemas.microsoft.com/office/drawing/2014/main" id="{0FBCC13D-7299-4885-8295-60E3170B81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F4B0E84-B8C3-4647-98D6-5D7B6F87148B}"/>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3506841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9F4F3E-9524-432E-B077-3F1B39A382CC}"/>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3" name="Footer Placeholder 2">
            <a:extLst>
              <a:ext uri="{FF2B5EF4-FFF2-40B4-BE49-F238E27FC236}">
                <a16:creationId xmlns:a16="http://schemas.microsoft.com/office/drawing/2014/main" id="{61CF37D9-048C-43F2-870C-15B5127F18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132E92B-E283-417E-98FA-68840AAB67C1}"/>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3455644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CDA03-EACB-4661-9A07-C5768072B01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224D34F-D810-4B5E-9286-6118157523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EFC099D-B772-49A9-9707-AAFE1FEF55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DE72F28-F148-4A7E-A4B7-10B9EE602E23}"/>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6" name="Footer Placeholder 5">
            <a:extLst>
              <a:ext uri="{FF2B5EF4-FFF2-40B4-BE49-F238E27FC236}">
                <a16:creationId xmlns:a16="http://schemas.microsoft.com/office/drawing/2014/main" id="{5E1C4E72-1B07-4D6B-9439-FB9D2571F8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FBD73A-D553-432C-843E-CAE07B612F23}"/>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854130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EDBE6-7241-44FB-A346-6A982DE060A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FC12A4D-85A7-4E8D-82E1-F3804B74E6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AA7381-3C21-412D-9675-FB1E4BE5B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7113259-6981-4151-B5D8-AA052843980F}"/>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6" name="Footer Placeholder 5">
            <a:extLst>
              <a:ext uri="{FF2B5EF4-FFF2-40B4-BE49-F238E27FC236}">
                <a16:creationId xmlns:a16="http://schemas.microsoft.com/office/drawing/2014/main" id="{61619700-CD06-4057-B863-70A9937DB9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FFED8D-D5CF-4EAC-A6D2-17279DF9B313}"/>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1656859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2D610-1549-4649-AA72-394AE22FD5A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5F92864-9D19-4AB0-9402-C95BD326C54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C6ABD1-A584-4E10-AFA0-E5BCD1568709}"/>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5" name="Footer Placeholder 4">
            <a:extLst>
              <a:ext uri="{FF2B5EF4-FFF2-40B4-BE49-F238E27FC236}">
                <a16:creationId xmlns:a16="http://schemas.microsoft.com/office/drawing/2014/main" id="{941ACA8B-1A9C-41F0-AD4A-8A2227DC7D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8B7C11-E7F0-4C41-A433-81F7D99E7392}"/>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3189811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A9D04B-53B2-46C4-88A2-F7E57B43189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873EBA6-8DA6-461A-85FB-0D35C3ECDED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D1C8D9A-C3A0-4561-BCB4-9269CC853F7F}"/>
              </a:ext>
            </a:extLst>
          </p:cNvPr>
          <p:cNvSpPr>
            <a:spLocks noGrp="1"/>
          </p:cNvSpPr>
          <p:nvPr>
            <p:ph type="dt" sz="half" idx="10"/>
          </p:nvPr>
        </p:nvSpPr>
        <p:spPr/>
        <p:txBody>
          <a:bodyPr/>
          <a:lstStyle/>
          <a:p>
            <a:fld id="{36EFEB46-9A54-4A4B-9270-BB3D9D86ABF3}" type="datetimeFigureOut">
              <a:rPr lang="en-GB" smtClean="0"/>
              <a:t>13/05/2025</a:t>
            </a:fld>
            <a:endParaRPr lang="en-GB"/>
          </a:p>
        </p:txBody>
      </p:sp>
      <p:sp>
        <p:nvSpPr>
          <p:cNvPr id="5" name="Footer Placeholder 4">
            <a:extLst>
              <a:ext uri="{FF2B5EF4-FFF2-40B4-BE49-F238E27FC236}">
                <a16:creationId xmlns:a16="http://schemas.microsoft.com/office/drawing/2014/main" id="{D61679D8-8A57-43AA-8D60-EFE3DAF83F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368D6-FB23-46F5-892B-7E843C005553}"/>
              </a:ext>
            </a:extLst>
          </p:cNvPr>
          <p:cNvSpPr>
            <a:spLocks noGrp="1"/>
          </p:cNvSpPr>
          <p:nvPr>
            <p:ph type="sldNum" sz="quarter" idx="12"/>
          </p:nvPr>
        </p:nvSpPr>
        <p:spPr/>
        <p:txBody>
          <a:bodyPr/>
          <a:lstStyle/>
          <a:p>
            <a:fld id="{033CE587-CB34-400B-A6C9-45F898C4BB5C}" type="slidenum">
              <a:rPr lang="en-GB" smtClean="0"/>
              <a:t>‹#›</a:t>
            </a:fld>
            <a:endParaRPr lang="en-GB"/>
          </a:p>
        </p:txBody>
      </p:sp>
    </p:spTree>
    <p:extLst>
      <p:ext uri="{BB962C8B-B14F-4D97-AF65-F5344CB8AC3E}">
        <p14:creationId xmlns:p14="http://schemas.microsoft.com/office/powerpoint/2010/main" val="2183746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F65A32-014B-46EA-9BC4-F268A2E39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8C0EC52-875C-464B-A358-415DD40E84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6FD4E08-DC0C-496B-B7D8-5EDAD80A51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EFEB46-9A54-4A4B-9270-BB3D9D86ABF3}" type="datetimeFigureOut">
              <a:rPr lang="en-GB" smtClean="0"/>
              <a:t>13/05/2025</a:t>
            </a:fld>
            <a:endParaRPr lang="en-GB"/>
          </a:p>
        </p:txBody>
      </p:sp>
      <p:sp>
        <p:nvSpPr>
          <p:cNvPr id="5" name="Footer Placeholder 4">
            <a:extLst>
              <a:ext uri="{FF2B5EF4-FFF2-40B4-BE49-F238E27FC236}">
                <a16:creationId xmlns:a16="http://schemas.microsoft.com/office/drawing/2014/main" id="{34C4A019-A297-4DF3-87E3-F354A175CD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6BF2C5-B9F0-4389-8E6D-E07F71D9E9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3CE587-CB34-400B-A6C9-45F898C4BB5C}" type="slidenum">
              <a:rPr lang="en-GB" smtClean="0"/>
              <a:t>‹#›</a:t>
            </a:fld>
            <a:endParaRPr lang="en-GB"/>
          </a:p>
        </p:txBody>
      </p:sp>
    </p:spTree>
    <p:extLst>
      <p:ext uri="{BB962C8B-B14F-4D97-AF65-F5344CB8AC3E}">
        <p14:creationId xmlns:p14="http://schemas.microsoft.com/office/powerpoint/2010/main" val="3483784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jp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4.png"/><Relationship Id="rId2" Type="http://schemas.openxmlformats.org/officeDocument/2006/relationships/image" Target="../media/image1.jpe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png"/></Relationships>
</file>

<file path=ppt/slides/_rels/slide2.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7.png"/><Relationship Id="rId18" Type="http://schemas.openxmlformats.org/officeDocument/2006/relationships/image" Target="../media/image15.png"/><Relationship Id="rId26" Type="http://schemas.openxmlformats.org/officeDocument/2006/relationships/image" Target="../media/image18.png"/><Relationship Id="rId3" Type="http://schemas.openxmlformats.org/officeDocument/2006/relationships/image" Target="../media/image2.jpg"/><Relationship Id="rId21" Type="http://schemas.openxmlformats.org/officeDocument/2006/relationships/image" Target="../media/image33.jpeg"/><Relationship Id="rId7" Type="http://schemas.openxmlformats.org/officeDocument/2006/relationships/image" Target="../media/image16.png"/><Relationship Id="rId12" Type="http://schemas.openxmlformats.org/officeDocument/2006/relationships/image" Target="../media/image6.png"/><Relationship Id="rId17" Type="http://schemas.openxmlformats.org/officeDocument/2006/relationships/image" Target="../media/image12.png"/><Relationship Id="rId25" Type="http://schemas.openxmlformats.org/officeDocument/2006/relationships/image" Target="../media/image27.png"/><Relationship Id="rId2" Type="http://schemas.openxmlformats.org/officeDocument/2006/relationships/image" Target="../media/image1.jpeg"/><Relationship Id="rId16" Type="http://schemas.openxmlformats.org/officeDocument/2006/relationships/image" Target="../media/image10.png"/><Relationship Id="rId20"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5.png"/><Relationship Id="rId24" Type="http://schemas.openxmlformats.org/officeDocument/2006/relationships/image" Target="../media/image26.png"/><Relationship Id="rId5" Type="http://schemas.openxmlformats.org/officeDocument/2006/relationships/image" Target="../media/image13.png"/><Relationship Id="rId15" Type="http://schemas.openxmlformats.org/officeDocument/2006/relationships/image" Target="../media/image9.png"/><Relationship Id="rId23" Type="http://schemas.openxmlformats.org/officeDocument/2006/relationships/image" Target="../media/image25.png"/><Relationship Id="rId10" Type="http://schemas.openxmlformats.org/officeDocument/2006/relationships/image" Target="../media/image4.png"/><Relationship Id="rId19" Type="http://schemas.openxmlformats.org/officeDocument/2006/relationships/image" Target="../media/image31.jpeg"/><Relationship Id="rId4" Type="http://schemas.openxmlformats.org/officeDocument/2006/relationships/image" Target="../media/image28.png"/><Relationship Id="rId9" Type="http://schemas.openxmlformats.org/officeDocument/2006/relationships/image" Target="../media/image30.png"/><Relationship Id="rId14" Type="http://schemas.openxmlformats.org/officeDocument/2006/relationships/image" Target="../media/image8.png"/><Relationship Id="rId22" Type="http://schemas.openxmlformats.org/officeDocument/2006/relationships/image" Target="../media/image24.png"/><Relationship Id="rId27"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1417F6F-0205-4174-9212-B4BD0883F729}"/>
              </a:ext>
            </a:extLst>
          </p:cNvPr>
          <p:cNvSpPr txBox="1"/>
          <p:nvPr/>
        </p:nvSpPr>
        <p:spPr>
          <a:xfrm>
            <a:off x="8954623" y="1167278"/>
            <a:ext cx="2774097" cy="553998"/>
          </a:xfrm>
          <a:prstGeom prst="rect">
            <a:avLst/>
          </a:prstGeom>
          <a:noFill/>
        </p:spPr>
        <p:txBody>
          <a:bodyPr wrap="square" rtlCol="0">
            <a:spAutoFit/>
          </a:bodyPr>
          <a:lstStyle/>
          <a:p>
            <a:pPr algn="ctr"/>
            <a:r>
              <a:rPr lang="en-GB" sz="3000" b="1" dirty="0">
                <a:solidFill>
                  <a:srgbClr val="FF0000"/>
                </a:solidFill>
              </a:rPr>
              <a:t>CORE PATHWAY</a:t>
            </a:r>
          </a:p>
        </p:txBody>
      </p:sp>
      <p:pic>
        <p:nvPicPr>
          <p:cNvPr id="5" name="Picture 4">
            <a:extLst>
              <a:ext uri="{FF2B5EF4-FFF2-40B4-BE49-F238E27FC236}">
                <a16:creationId xmlns:a16="http://schemas.microsoft.com/office/drawing/2014/main" id="{AF734837-D2DF-4E25-949F-CDA03E4E9EBF}"/>
              </a:ext>
            </a:extLst>
          </p:cNvPr>
          <p:cNvPicPr/>
          <p:nvPr/>
        </p:nvPicPr>
        <p:blipFill rotWithShape="1">
          <a:blip r:embed="rId2" cstate="hqprint">
            <a:extLst>
              <a:ext uri="{28A0092B-C50C-407E-A947-70E740481C1C}">
                <a14:useLocalDpi xmlns:a14="http://schemas.microsoft.com/office/drawing/2010/main" val="0"/>
              </a:ext>
            </a:extLst>
          </a:blip>
          <a:srcRect l="23121" t="9011" r="-224" b="17687"/>
          <a:stretch/>
        </p:blipFill>
        <p:spPr bwMode="auto">
          <a:xfrm>
            <a:off x="8729782" y="551978"/>
            <a:ext cx="2750912" cy="553357"/>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558E83E0-4E0D-4DCC-9702-C738E3907105}"/>
              </a:ext>
            </a:extLst>
          </p:cNvPr>
          <p:cNvSpPr txBox="1"/>
          <p:nvPr/>
        </p:nvSpPr>
        <p:spPr>
          <a:xfrm>
            <a:off x="3442745" y="6556548"/>
            <a:ext cx="1225928" cy="246221"/>
          </a:xfrm>
          <a:prstGeom prst="rect">
            <a:avLst/>
          </a:prstGeom>
          <a:noFill/>
        </p:spPr>
        <p:txBody>
          <a:bodyPr wrap="square" rtlCol="0">
            <a:spAutoFit/>
          </a:bodyPr>
          <a:lstStyle/>
          <a:p>
            <a:r>
              <a:rPr lang="en-GB" sz="1000" b="1" dirty="0"/>
              <a:t>FT - Eatwell Guide</a:t>
            </a:r>
          </a:p>
        </p:txBody>
      </p:sp>
      <p:sp>
        <p:nvSpPr>
          <p:cNvPr id="7" name="TextBox 6">
            <a:extLst>
              <a:ext uri="{FF2B5EF4-FFF2-40B4-BE49-F238E27FC236}">
                <a16:creationId xmlns:a16="http://schemas.microsoft.com/office/drawing/2014/main" id="{B1E16DC2-FFC9-4CF8-8693-2243027E12DE}"/>
              </a:ext>
            </a:extLst>
          </p:cNvPr>
          <p:cNvSpPr txBox="1"/>
          <p:nvPr/>
        </p:nvSpPr>
        <p:spPr>
          <a:xfrm>
            <a:off x="5454450" y="6538952"/>
            <a:ext cx="1338310" cy="246221"/>
          </a:xfrm>
          <a:prstGeom prst="rect">
            <a:avLst/>
          </a:prstGeom>
          <a:noFill/>
        </p:spPr>
        <p:txBody>
          <a:bodyPr wrap="square" rtlCol="0">
            <a:spAutoFit/>
          </a:bodyPr>
          <a:lstStyle/>
          <a:p>
            <a:r>
              <a:rPr lang="en-GB" sz="1000" b="1" dirty="0"/>
              <a:t>Weighing/measuring</a:t>
            </a:r>
          </a:p>
        </p:txBody>
      </p:sp>
      <p:sp>
        <p:nvSpPr>
          <p:cNvPr id="8" name="TextBox 7">
            <a:extLst>
              <a:ext uri="{FF2B5EF4-FFF2-40B4-BE49-F238E27FC236}">
                <a16:creationId xmlns:a16="http://schemas.microsoft.com/office/drawing/2014/main" id="{67665442-E371-4F72-89CC-12D96CA8279A}"/>
              </a:ext>
            </a:extLst>
          </p:cNvPr>
          <p:cNvSpPr txBox="1"/>
          <p:nvPr/>
        </p:nvSpPr>
        <p:spPr>
          <a:xfrm>
            <a:off x="2731474" y="5685606"/>
            <a:ext cx="954025" cy="400110"/>
          </a:xfrm>
          <a:prstGeom prst="rect">
            <a:avLst/>
          </a:prstGeom>
          <a:noFill/>
        </p:spPr>
        <p:txBody>
          <a:bodyPr wrap="square" rtlCol="0">
            <a:spAutoFit/>
          </a:bodyPr>
          <a:lstStyle/>
          <a:p>
            <a:r>
              <a:rPr lang="en-GB" sz="1000" b="1" dirty="0"/>
              <a:t>FT – Toasting/ Dextrinisation</a:t>
            </a:r>
          </a:p>
        </p:txBody>
      </p:sp>
      <p:sp>
        <p:nvSpPr>
          <p:cNvPr id="9" name="TextBox 8">
            <a:extLst>
              <a:ext uri="{FF2B5EF4-FFF2-40B4-BE49-F238E27FC236}">
                <a16:creationId xmlns:a16="http://schemas.microsoft.com/office/drawing/2014/main" id="{FCEEDEF7-1147-4067-B4A3-5A56E05AAA77}"/>
              </a:ext>
            </a:extLst>
          </p:cNvPr>
          <p:cNvSpPr txBox="1"/>
          <p:nvPr/>
        </p:nvSpPr>
        <p:spPr>
          <a:xfrm>
            <a:off x="995412" y="4077490"/>
            <a:ext cx="947583" cy="400110"/>
          </a:xfrm>
          <a:prstGeom prst="rect">
            <a:avLst/>
          </a:prstGeom>
          <a:noFill/>
        </p:spPr>
        <p:txBody>
          <a:bodyPr wrap="square" rtlCol="0">
            <a:spAutoFit/>
          </a:bodyPr>
          <a:lstStyle/>
          <a:p>
            <a:r>
              <a:rPr lang="en-GB" sz="1000" b="1" dirty="0"/>
              <a:t>Ft - Starchy carbohydrates</a:t>
            </a:r>
          </a:p>
        </p:txBody>
      </p:sp>
      <p:pic>
        <p:nvPicPr>
          <p:cNvPr id="11" name="Picture 2" descr="A picture containing graphics, circle, clipart, logo&#10;&#10;Description automatically generated">
            <a:extLst>
              <a:ext uri="{FF2B5EF4-FFF2-40B4-BE49-F238E27FC236}">
                <a16:creationId xmlns:a16="http://schemas.microsoft.com/office/drawing/2014/main" id="{D8C8B390-F4D8-4B7E-B126-AF3A3D250EA5}"/>
              </a:ext>
            </a:extLst>
          </p:cNvPr>
          <p:cNvPicPr>
            <a:picLocks noChangeAspect="1"/>
          </p:cNvPicPr>
          <p:nvPr/>
        </p:nvPicPr>
        <p:blipFill>
          <a:blip r:embed="rId3"/>
          <a:stretch>
            <a:fillRect/>
          </a:stretch>
        </p:blipFill>
        <p:spPr>
          <a:xfrm>
            <a:off x="11504351" y="545951"/>
            <a:ext cx="556314" cy="555006"/>
          </a:xfrm>
          <a:prstGeom prst="rect">
            <a:avLst/>
          </a:prstGeom>
          <a:noFill/>
          <a:ln cap="flat">
            <a:noFill/>
          </a:ln>
        </p:spPr>
      </p:pic>
      <p:sp>
        <p:nvSpPr>
          <p:cNvPr id="12" name="TextBox 11">
            <a:extLst>
              <a:ext uri="{FF2B5EF4-FFF2-40B4-BE49-F238E27FC236}">
                <a16:creationId xmlns:a16="http://schemas.microsoft.com/office/drawing/2014/main" id="{6CE9A357-6EF4-408A-80B1-000DE149B043}"/>
              </a:ext>
            </a:extLst>
          </p:cNvPr>
          <p:cNvSpPr txBox="1"/>
          <p:nvPr/>
        </p:nvSpPr>
        <p:spPr>
          <a:xfrm>
            <a:off x="8893009" y="5523226"/>
            <a:ext cx="1112628" cy="400110"/>
          </a:xfrm>
          <a:prstGeom prst="rect">
            <a:avLst/>
          </a:prstGeom>
          <a:noFill/>
        </p:spPr>
        <p:txBody>
          <a:bodyPr wrap="square" rtlCol="0">
            <a:spAutoFit/>
          </a:bodyPr>
          <a:lstStyle/>
          <a:p>
            <a:r>
              <a:rPr lang="en-GB" sz="1000" b="1" dirty="0">
                <a:solidFill>
                  <a:srgbClr val="FF0000"/>
                </a:solidFill>
              </a:rPr>
              <a:t>End of unit Assessment</a:t>
            </a:r>
          </a:p>
        </p:txBody>
      </p:sp>
      <p:sp>
        <p:nvSpPr>
          <p:cNvPr id="29" name="TextBox 28">
            <a:extLst>
              <a:ext uri="{FF2B5EF4-FFF2-40B4-BE49-F238E27FC236}">
                <a16:creationId xmlns:a16="http://schemas.microsoft.com/office/drawing/2014/main" id="{938A23EF-8E3D-47E8-8E2D-0E736AD20A37}"/>
              </a:ext>
            </a:extLst>
          </p:cNvPr>
          <p:cNvSpPr txBox="1"/>
          <p:nvPr/>
        </p:nvSpPr>
        <p:spPr>
          <a:xfrm>
            <a:off x="2413318" y="5191801"/>
            <a:ext cx="1229172" cy="400110"/>
          </a:xfrm>
          <a:prstGeom prst="rect">
            <a:avLst/>
          </a:prstGeom>
          <a:noFill/>
        </p:spPr>
        <p:txBody>
          <a:bodyPr wrap="square" rtlCol="0">
            <a:spAutoFit/>
          </a:bodyPr>
          <a:lstStyle/>
          <a:p>
            <a:r>
              <a:rPr lang="en-GB" sz="1000" b="1" dirty="0"/>
              <a:t>Energy stores and transfers</a:t>
            </a:r>
          </a:p>
        </p:txBody>
      </p:sp>
      <p:pic>
        <p:nvPicPr>
          <p:cNvPr id="36" name="Picture 35">
            <a:extLst>
              <a:ext uri="{FF2B5EF4-FFF2-40B4-BE49-F238E27FC236}">
                <a16:creationId xmlns:a16="http://schemas.microsoft.com/office/drawing/2014/main" id="{599D12A0-E6EB-4813-A974-D49D67A1241B}"/>
              </a:ext>
            </a:extLst>
          </p:cNvPr>
          <p:cNvPicPr>
            <a:picLocks noChangeAspect="1"/>
          </p:cNvPicPr>
          <p:nvPr/>
        </p:nvPicPr>
        <p:blipFill rotWithShape="1">
          <a:blip r:embed="rId4"/>
          <a:srcRect l="21013" t="30968" r="20062" b="38853"/>
          <a:stretch/>
        </p:blipFill>
        <p:spPr>
          <a:xfrm rot="16200000">
            <a:off x="2147050" y="5271322"/>
            <a:ext cx="399084" cy="220746"/>
          </a:xfrm>
          <a:prstGeom prst="rect">
            <a:avLst/>
          </a:prstGeom>
        </p:spPr>
      </p:pic>
      <p:sp>
        <p:nvSpPr>
          <p:cNvPr id="37" name="TextBox 36">
            <a:extLst>
              <a:ext uri="{FF2B5EF4-FFF2-40B4-BE49-F238E27FC236}">
                <a16:creationId xmlns:a16="http://schemas.microsoft.com/office/drawing/2014/main" id="{42B559EB-3DAA-4119-A6D0-484EFFA44D78}"/>
              </a:ext>
            </a:extLst>
          </p:cNvPr>
          <p:cNvSpPr txBox="1"/>
          <p:nvPr/>
        </p:nvSpPr>
        <p:spPr>
          <a:xfrm>
            <a:off x="4041895" y="4375294"/>
            <a:ext cx="1170665" cy="400110"/>
          </a:xfrm>
          <a:prstGeom prst="rect">
            <a:avLst/>
          </a:prstGeom>
          <a:noFill/>
        </p:spPr>
        <p:txBody>
          <a:bodyPr wrap="square" rtlCol="0">
            <a:spAutoFit/>
          </a:bodyPr>
          <a:lstStyle/>
          <a:p>
            <a:r>
              <a:rPr lang="en-GB" sz="1000" b="1" dirty="0">
                <a:solidFill>
                  <a:srgbClr val="FF0000"/>
                </a:solidFill>
              </a:rPr>
              <a:t>Baseline Assessment</a:t>
            </a:r>
          </a:p>
        </p:txBody>
      </p:sp>
      <p:sp>
        <p:nvSpPr>
          <p:cNvPr id="38" name="TextBox 37">
            <a:extLst>
              <a:ext uri="{FF2B5EF4-FFF2-40B4-BE49-F238E27FC236}">
                <a16:creationId xmlns:a16="http://schemas.microsoft.com/office/drawing/2014/main" id="{E83F2E2E-53DF-471E-8292-3EC8F216FECD}"/>
              </a:ext>
            </a:extLst>
          </p:cNvPr>
          <p:cNvSpPr txBox="1"/>
          <p:nvPr/>
        </p:nvSpPr>
        <p:spPr>
          <a:xfrm>
            <a:off x="9636293" y="4477600"/>
            <a:ext cx="886783" cy="246221"/>
          </a:xfrm>
          <a:prstGeom prst="rect">
            <a:avLst/>
          </a:prstGeom>
          <a:noFill/>
        </p:spPr>
        <p:txBody>
          <a:bodyPr wrap="square" rtlCol="0">
            <a:spAutoFit/>
          </a:bodyPr>
          <a:lstStyle/>
          <a:p>
            <a:r>
              <a:rPr lang="en-GB" sz="1000" b="1" dirty="0"/>
              <a:t>D&amp;T - Timber</a:t>
            </a:r>
          </a:p>
        </p:txBody>
      </p:sp>
      <p:sp>
        <p:nvSpPr>
          <p:cNvPr id="39" name="TextBox 38">
            <a:extLst>
              <a:ext uri="{FF2B5EF4-FFF2-40B4-BE49-F238E27FC236}">
                <a16:creationId xmlns:a16="http://schemas.microsoft.com/office/drawing/2014/main" id="{6F6D4C0E-95CF-410A-995E-E99DBC68C659}"/>
              </a:ext>
            </a:extLst>
          </p:cNvPr>
          <p:cNvSpPr txBox="1"/>
          <p:nvPr/>
        </p:nvSpPr>
        <p:spPr>
          <a:xfrm>
            <a:off x="8203151" y="4158171"/>
            <a:ext cx="1006353" cy="400110"/>
          </a:xfrm>
          <a:prstGeom prst="rect">
            <a:avLst/>
          </a:prstGeom>
          <a:noFill/>
        </p:spPr>
        <p:txBody>
          <a:bodyPr wrap="square" rtlCol="0">
            <a:spAutoFit/>
          </a:bodyPr>
          <a:lstStyle/>
          <a:p>
            <a:r>
              <a:rPr lang="en-GB" sz="1000" b="1" dirty="0"/>
              <a:t>D&amp;T - Marking out onto wood</a:t>
            </a:r>
          </a:p>
        </p:txBody>
      </p:sp>
      <p:sp>
        <p:nvSpPr>
          <p:cNvPr id="40" name="TextBox 39">
            <a:extLst>
              <a:ext uri="{FF2B5EF4-FFF2-40B4-BE49-F238E27FC236}">
                <a16:creationId xmlns:a16="http://schemas.microsoft.com/office/drawing/2014/main" id="{EFE8DF17-EC95-4E1B-85EB-0ADA5DAD2EC0}"/>
              </a:ext>
            </a:extLst>
          </p:cNvPr>
          <p:cNvSpPr txBox="1"/>
          <p:nvPr/>
        </p:nvSpPr>
        <p:spPr>
          <a:xfrm>
            <a:off x="6564753" y="4381652"/>
            <a:ext cx="1149901" cy="400110"/>
          </a:xfrm>
          <a:prstGeom prst="rect">
            <a:avLst/>
          </a:prstGeom>
          <a:noFill/>
        </p:spPr>
        <p:txBody>
          <a:bodyPr wrap="square" rtlCol="0">
            <a:spAutoFit/>
          </a:bodyPr>
          <a:lstStyle/>
          <a:p>
            <a:r>
              <a:rPr lang="en-GB" sz="1000" b="1" dirty="0"/>
              <a:t>D&amp;T –Design development</a:t>
            </a:r>
          </a:p>
        </p:txBody>
      </p:sp>
      <p:sp>
        <p:nvSpPr>
          <p:cNvPr id="41" name="TextBox 40">
            <a:extLst>
              <a:ext uri="{FF2B5EF4-FFF2-40B4-BE49-F238E27FC236}">
                <a16:creationId xmlns:a16="http://schemas.microsoft.com/office/drawing/2014/main" id="{8EF289D9-8EB6-4FCB-8840-CD74D5520195}"/>
              </a:ext>
            </a:extLst>
          </p:cNvPr>
          <p:cNvSpPr txBox="1"/>
          <p:nvPr/>
        </p:nvSpPr>
        <p:spPr>
          <a:xfrm>
            <a:off x="1210743" y="5719327"/>
            <a:ext cx="1210535" cy="400110"/>
          </a:xfrm>
          <a:prstGeom prst="rect">
            <a:avLst/>
          </a:prstGeom>
          <a:noFill/>
        </p:spPr>
        <p:txBody>
          <a:bodyPr wrap="square" rtlCol="0">
            <a:spAutoFit/>
          </a:bodyPr>
          <a:lstStyle/>
          <a:p>
            <a:r>
              <a:rPr lang="en-GB" sz="1000" b="1" dirty="0"/>
              <a:t>FT- Hygiene and safety</a:t>
            </a:r>
          </a:p>
        </p:txBody>
      </p:sp>
      <p:sp>
        <p:nvSpPr>
          <p:cNvPr id="42" name="TextBox 41">
            <a:extLst>
              <a:ext uri="{FF2B5EF4-FFF2-40B4-BE49-F238E27FC236}">
                <a16:creationId xmlns:a16="http://schemas.microsoft.com/office/drawing/2014/main" id="{67F9A854-48EB-409B-BF00-24DB1A35DFC8}"/>
              </a:ext>
            </a:extLst>
          </p:cNvPr>
          <p:cNvSpPr txBox="1"/>
          <p:nvPr/>
        </p:nvSpPr>
        <p:spPr>
          <a:xfrm>
            <a:off x="4628036" y="5679479"/>
            <a:ext cx="1246587" cy="400110"/>
          </a:xfrm>
          <a:prstGeom prst="rect">
            <a:avLst/>
          </a:prstGeom>
          <a:noFill/>
        </p:spPr>
        <p:txBody>
          <a:bodyPr wrap="square" rtlCol="0">
            <a:spAutoFit/>
          </a:bodyPr>
          <a:lstStyle/>
          <a:p>
            <a:r>
              <a:rPr lang="en-GB" sz="1000" b="1" dirty="0"/>
              <a:t>FT - Knife safety / enzymic browning</a:t>
            </a:r>
          </a:p>
        </p:txBody>
      </p:sp>
      <p:sp>
        <p:nvSpPr>
          <p:cNvPr id="43" name="TextBox 42">
            <a:extLst>
              <a:ext uri="{FF2B5EF4-FFF2-40B4-BE49-F238E27FC236}">
                <a16:creationId xmlns:a16="http://schemas.microsoft.com/office/drawing/2014/main" id="{C169D690-2EAF-480D-8E7D-A4072BD58C09}"/>
              </a:ext>
            </a:extLst>
          </p:cNvPr>
          <p:cNvSpPr txBox="1"/>
          <p:nvPr/>
        </p:nvSpPr>
        <p:spPr>
          <a:xfrm>
            <a:off x="6894500" y="5688167"/>
            <a:ext cx="1153704" cy="400110"/>
          </a:xfrm>
          <a:prstGeom prst="rect">
            <a:avLst/>
          </a:prstGeom>
          <a:noFill/>
        </p:spPr>
        <p:txBody>
          <a:bodyPr wrap="square" rtlCol="0">
            <a:spAutoFit/>
          </a:bodyPr>
          <a:lstStyle/>
          <a:p>
            <a:r>
              <a:rPr lang="en-GB" sz="1000" b="1" dirty="0"/>
              <a:t>FT - Using the oven / convection</a:t>
            </a:r>
          </a:p>
        </p:txBody>
      </p:sp>
      <p:sp>
        <p:nvSpPr>
          <p:cNvPr id="45" name="TextBox 44">
            <a:extLst>
              <a:ext uri="{FF2B5EF4-FFF2-40B4-BE49-F238E27FC236}">
                <a16:creationId xmlns:a16="http://schemas.microsoft.com/office/drawing/2014/main" id="{7A656307-D889-4DA5-9A3B-6BED98F75E06}"/>
              </a:ext>
            </a:extLst>
          </p:cNvPr>
          <p:cNvSpPr txBox="1"/>
          <p:nvPr/>
        </p:nvSpPr>
        <p:spPr>
          <a:xfrm>
            <a:off x="11170963" y="4114234"/>
            <a:ext cx="887643" cy="553998"/>
          </a:xfrm>
          <a:prstGeom prst="rect">
            <a:avLst/>
          </a:prstGeom>
          <a:noFill/>
        </p:spPr>
        <p:txBody>
          <a:bodyPr wrap="square" rtlCol="0">
            <a:spAutoFit/>
          </a:bodyPr>
          <a:lstStyle/>
          <a:p>
            <a:r>
              <a:rPr lang="en-GB" sz="1000" b="1" dirty="0"/>
              <a:t>D&amp;T -Pencil holder project</a:t>
            </a:r>
          </a:p>
        </p:txBody>
      </p:sp>
      <p:sp>
        <p:nvSpPr>
          <p:cNvPr id="47" name="TextBox 46">
            <a:extLst>
              <a:ext uri="{FF2B5EF4-FFF2-40B4-BE49-F238E27FC236}">
                <a16:creationId xmlns:a16="http://schemas.microsoft.com/office/drawing/2014/main" id="{1A9BAB4D-2BC1-4A50-A845-1EAC5DE45DD5}"/>
              </a:ext>
            </a:extLst>
          </p:cNvPr>
          <p:cNvSpPr txBox="1"/>
          <p:nvPr/>
        </p:nvSpPr>
        <p:spPr>
          <a:xfrm>
            <a:off x="5826672" y="5242093"/>
            <a:ext cx="926632" cy="246221"/>
          </a:xfrm>
          <a:prstGeom prst="rect">
            <a:avLst/>
          </a:prstGeom>
          <a:noFill/>
        </p:spPr>
        <p:txBody>
          <a:bodyPr wrap="square" rtlCol="0">
            <a:spAutoFit/>
          </a:bodyPr>
          <a:lstStyle/>
          <a:p>
            <a:r>
              <a:rPr lang="en-GB" sz="1000" b="1" dirty="0"/>
              <a:t>D&amp;T Planning</a:t>
            </a:r>
          </a:p>
        </p:txBody>
      </p:sp>
      <p:sp>
        <p:nvSpPr>
          <p:cNvPr id="50" name="TextBox 49">
            <a:extLst>
              <a:ext uri="{FF2B5EF4-FFF2-40B4-BE49-F238E27FC236}">
                <a16:creationId xmlns:a16="http://schemas.microsoft.com/office/drawing/2014/main" id="{F4899CCA-7BEE-4AFC-8449-2A264E0B1130}"/>
              </a:ext>
            </a:extLst>
          </p:cNvPr>
          <p:cNvSpPr txBox="1"/>
          <p:nvPr/>
        </p:nvSpPr>
        <p:spPr>
          <a:xfrm>
            <a:off x="2454433" y="3033509"/>
            <a:ext cx="844598" cy="400110"/>
          </a:xfrm>
          <a:prstGeom prst="rect">
            <a:avLst/>
          </a:prstGeom>
          <a:noFill/>
        </p:spPr>
        <p:txBody>
          <a:bodyPr wrap="square" rtlCol="0">
            <a:spAutoFit/>
          </a:bodyPr>
          <a:lstStyle/>
          <a:p>
            <a:r>
              <a:rPr lang="en-GB" sz="1000" b="1" dirty="0"/>
              <a:t>FT- Fruits &amp; vegetables</a:t>
            </a:r>
          </a:p>
        </p:txBody>
      </p:sp>
      <p:sp>
        <p:nvSpPr>
          <p:cNvPr id="51" name="TextBox 50">
            <a:extLst>
              <a:ext uri="{FF2B5EF4-FFF2-40B4-BE49-F238E27FC236}">
                <a16:creationId xmlns:a16="http://schemas.microsoft.com/office/drawing/2014/main" id="{82523153-8F60-438B-B516-807568439B28}"/>
              </a:ext>
            </a:extLst>
          </p:cNvPr>
          <p:cNvSpPr txBox="1"/>
          <p:nvPr/>
        </p:nvSpPr>
        <p:spPr>
          <a:xfrm>
            <a:off x="1469204" y="3055804"/>
            <a:ext cx="720053" cy="400110"/>
          </a:xfrm>
          <a:prstGeom prst="rect">
            <a:avLst/>
          </a:prstGeom>
          <a:noFill/>
        </p:spPr>
        <p:txBody>
          <a:bodyPr wrap="square" rtlCol="0">
            <a:spAutoFit/>
          </a:bodyPr>
          <a:lstStyle/>
          <a:p>
            <a:r>
              <a:rPr lang="en-GB" sz="1000" b="1" dirty="0"/>
              <a:t>FT - Flapjacks</a:t>
            </a:r>
          </a:p>
        </p:txBody>
      </p:sp>
      <p:sp>
        <p:nvSpPr>
          <p:cNvPr id="53" name="TextBox 52">
            <a:extLst>
              <a:ext uri="{FF2B5EF4-FFF2-40B4-BE49-F238E27FC236}">
                <a16:creationId xmlns:a16="http://schemas.microsoft.com/office/drawing/2014/main" id="{424FBF69-C452-409A-B7CB-3F9A597F0AB9}"/>
              </a:ext>
            </a:extLst>
          </p:cNvPr>
          <p:cNvSpPr txBox="1"/>
          <p:nvPr/>
        </p:nvSpPr>
        <p:spPr>
          <a:xfrm>
            <a:off x="3906717" y="3023982"/>
            <a:ext cx="988732" cy="400110"/>
          </a:xfrm>
          <a:prstGeom prst="rect">
            <a:avLst/>
          </a:prstGeom>
          <a:noFill/>
        </p:spPr>
        <p:txBody>
          <a:bodyPr wrap="square" rtlCol="0">
            <a:spAutoFit/>
          </a:bodyPr>
          <a:lstStyle/>
          <a:p>
            <a:r>
              <a:rPr lang="en-GB" sz="1000" b="1" dirty="0"/>
              <a:t>FT - Apple crumble</a:t>
            </a:r>
          </a:p>
        </p:txBody>
      </p:sp>
      <p:sp>
        <p:nvSpPr>
          <p:cNvPr id="54" name="TextBox 53">
            <a:extLst>
              <a:ext uri="{FF2B5EF4-FFF2-40B4-BE49-F238E27FC236}">
                <a16:creationId xmlns:a16="http://schemas.microsoft.com/office/drawing/2014/main" id="{07E9D306-051D-4E90-9372-3C72798D5243}"/>
              </a:ext>
            </a:extLst>
          </p:cNvPr>
          <p:cNvSpPr txBox="1"/>
          <p:nvPr/>
        </p:nvSpPr>
        <p:spPr>
          <a:xfrm>
            <a:off x="8337007" y="3167646"/>
            <a:ext cx="751695" cy="400110"/>
          </a:xfrm>
          <a:prstGeom prst="rect">
            <a:avLst/>
          </a:prstGeom>
          <a:noFill/>
        </p:spPr>
        <p:txBody>
          <a:bodyPr wrap="square" rtlCol="0">
            <a:spAutoFit/>
          </a:bodyPr>
          <a:lstStyle/>
          <a:p>
            <a:r>
              <a:rPr lang="en-GB" sz="1000" b="1" dirty="0"/>
              <a:t>D&amp;T - 2D Design</a:t>
            </a:r>
          </a:p>
        </p:txBody>
      </p:sp>
      <p:sp>
        <p:nvSpPr>
          <p:cNvPr id="55" name="TextBox 54">
            <a:extLst>
              <a:ext uri="{FF2B5EF4-FFF2-40B4-BE49-F238E27FC236}">
                <a16:creationId xmlns:a16="http://schemas.microsoft.com/office/drawing/2014/main" id="{EEB84557-EEEF-45AF-BAE2-3BECDA6CA53A}"/>
              </a:ext>
            </a:extLst>
          </p:cNvPr>
          <p:cNvSpPr txBox="1"/>
          <p:nvPr/>
        </p:nvSpPr>
        <p:spPr>
          <a:xfrm>
            <a:off x="9135305" y="4007659"/>
            <a:ext cx="936632" cy="246221"/>
          </a:xfrm>
          <a:prstGeom prst="rect">
            <a:avLst/>
          </a:prstGeom>
          <a:noFill/>
        </p:spPr>
        <p:txBody>
          <a:bodyPr wrap="square" rtlCol="0">
            <a:spAutoFit/>
          </a:bodyPr>
          <a:lstStyle/>
          <a:p>
            <a:r>
              <a:rPr lang="en-GB" sz="1000" b="1" dirty="0"/>
              <a:t>D&amp;T - Acrylic</a:t>
            </a:r>
          </a:p>
        </p:txBody>
      </p:sp>
      <p:sp>
        <p:nvSpPr>
          <p:cNvPr id="56" name="TextBox 55">
            <a:extLst>
              <a:ext uri="{FF2B5EF4-FFF2-40B4-BE49-F238E27FC236}">
                <a16:creationId xmlns:a16="http://schemas.microsoft.com/office/drawing/2014/main" id="{14C575F8-B8B9-4D30-9294-F06A15B45C4C}"/>
              </a:ext>
            </a:extLst>
          </p:cNvPr>
          <p:cNvSpPr txBox="1"/>
          <p:nvPr/>
        </p:nvSpPr>
        <p:spPr>
          <a:xfrm>
            <a:off x="10834878" y="2923160"/>
            <a:ext cx="952069" cy="400110"/>
          </a:xfrm>
          <a:prstGeom prst="rect">
            <a:avLst/>
          </a:prstGeom>
          <a:noFill/>
        </p:spPr>
        <p:txBody>
          <a:bodyPr wrap="square" rtlCol="0">
            <a:spAutoFit/>
          </a:bodyPr>
          <a:lstStyle/>
          <a:p>
            <a:r>
              <a:rPr lang="en-GB" sz="1000" b="1" dirty="0"/>
              <a:t>FT – Dairy foods </a:t>
            </a:r>
          </a:p>
        </p:txBody>
      </p:sp>
      <p:sp>
        <p:nvSpPr>
          <p:cNvPr id="57" name="TextBox 56">
            <a:extLst>
              <a:ext uri="{FF2B5EF4-FFF2-40B4-BE49-F238E27FC236}">
                <a16:creationId xmlns:a16="http://schemas.microsoft.com/office/drawing/2014/main" id="{E63966CE-247E-45E4-84E4-D154E2E8E3C5}"/>
              </a:ext>
            </a:extLst>
          </p:cNvPr>
          <p:cNvSpPr txBox="1"/>
          <p:nvPr/>
        </p:nvSpPr>
        <p:spPr>
          <a:xfrm>
            <a:off x="10649277" y="2025096"/>
            <a:ext cx="661635" cy="246221"/>
          </a:xfrm>
          <a:prstGeom prst="rect">
            <a:avLst/>
          </a:prstGeom>
          <a:noFill/>
        </p:spPr>
        <p:txBody>
          <a:bodyPr wrap="square" rtlCol="0">
            <a:spAutoFit/>
          </a:bodyPr>
          <a:lstStyle/>
          <a:p>
            <a:r>
              <a:rPr lang="en-GB" sz="1000" b="1" dirty="0"/>
              <a:t>FT - Milk</a:t>
            </a:r>
          </a:p>
        </p:txBody>
      </p:sp>
      <p:sp>
        <p:nvSpPr>
          <p:cNvPr id="58" name="TextBox 57">
            <a:extLst>
              <a:ext uri="{FF2B5EF4-FFF2-40B4-BE49-F238E27FC236}">
                <a16:creationId xmlns:a16="http://schemas.microsoft.com/office/drawing/2014/main" id="{3030F498-17D1-4F44-B590-AB49E2F809F2}"/>
              </a:ext>
            </a:extLst>
          </p:cNvPr>
          <p:cNvSpPr txBox="1"/>
          <p:nvPr/>
        </p:nvSpPr>
        <p:spPr>
          <a:xfrm>
            <a:off x="9157895" y="1942285"/>
            <a:ext cx="1003848" cy="400110"/>
          </a:xfrm>
          <a:prstGeom prst="rect">
            <a:avLst/>
          </a:prstGeom>
          <a:noFill/>
        </p:spPr>
        <p:txBody>
          <a:bodyPr wrap="square" rtlCol="0">
            <a:spAutoFit/>
          </a:bodyPr>
          <a:lstStyle/>
          <a:p>
            <a:r>
              <a:rPr lang="en-GB" sz="1000" b="1" dirty="0"/>
              <a:t>FT - Breakfast muffins</a:t>
            </a:r>
          </a:p>
        </p:txBody>
      </p:sp>
      <p:sp>
        <p:nvSpPr>
          <p:cNvPr id="60" name="TextBox 59">
            <a:extLst>
              <a:ext uri="{FF2B5EF4-FFF2-40B4-BE49-F238E27FC236}">
                <a16:creationId xmlns:a16="http://schemas.microsoft.com/office/drawing/2014/main" id="{B34C9C9D-17BF-448B-B0FE-0B467D0E42AA}"/>
              </a:ext>
            </a:extLst>
          </p:cNvPr>
          <p:cNvSpPr txBox="1"/>
          <p:nvPr/>
        </p:nvSpPr>
        <p:spPr>
          <a:xfrm>
            <a:off x="8088322" y="1969503"/>
            <a:ext cx="1137904" cy="246221"/>
          </a:xfrm>
          <a:prstGeom prst="rect">
            <a:avLst/>
          </a:prstGeom>
          <a:noFill/>
        </p:spPr>
        <p:txBody>
          <a:bodyPr wrap="square" rtlCol="0">
            <a:spAutoFit/>
          </a:bodyPr>
          <a:lstStyle/>
          <a:p>
            <a:r>
              <a:rPr lang="en-GB" sz="1000" b="1" dirty="0"/>
              <a:t>FT -Eggs</a:t>
            </a:r>
          </a:p>
        </p:txBody>
      </p:sp>
      <p:sp>
        <p:nvSpPr>
          <p:cNvPr id="183" name="TextBox 182">
            <a:extLst>
              <a:ext uri="{FF2B5EF4-FFF2-40B4-BE49-F238E27FC236}">
                <a16:creationId xmlns:a16="http://schemas.microsoft.com/office/drawing/2014/main" id="{5D4E2901-FBF8-4136-BD71-3992C74DB58B}"/>
              </a:ext>
            </a:extLst>
          </p:cNvPr>
          <p:cNvSpPr txBox="1"/>
          <p:nvPr/>
        </p:nvSpPr>
        <p:spPr>
          <a:xfrm>
            <a:off x="4859051" y="1860635"/>
            <a:ext cx="1003848" cy="400110"/>
          </a:xfrm>
          <a:prstGeom prst="rect">
            <a:avLst/>
          </a:prstGeom>
          <a:noFill/>
        </p:spPr>
        <p:txBody>
          <a:bodyPr wrap="square" rtlCol="0">
            <a:spAutoFit/>
          </a:bodyPr>
          <a:lstStyle/>
          <a:p>
            <a:r>
              <a:rPr lang="en-GB" sz="1000" b="1" dirty="0">
                <a:solidFill>
                  <a:srgbClr val="FF0000"/>
                </a:solidFill>
              </a:rPr>
              <a:t>End of unit Assessment</a:t>
            </a:r>
          </a:p>
        </p:txBody>
      </p:sp>
      <p:sp>
        <p:nvSpPr>
          <p:cNvPr id="185" name="TextBox 184">
            <a:extLst>
              <a:ext uri="{FF2B5EF4-FFF2-40B4-BE49-F238E27FC236}">
                <a16:creationId xmlns:a16="http://schemas.microsoft.com/office/drawing/2014/main" id="{C0AC6CD4-68F9-4677-A918-1A68DC0B7220}"/>
              </a:ext>
            </a:extLst>
          </p:cNvPr>
          <p:cNvSpPr txBox="1"/>
          <p:nvPr/>
        </p:nvSpPr>
        <p:spPr>
          <a:xfrm>
            <a:off x="2683689" y="1965668"/>
            <a:ext cx="812644" cy="400110"/>
          </a:xfrm>
          <a:prstGeom prst="rect">
            <a:avLst/>
          </a:prstGeom>
          <a:noFill/>
        </p:spPr>
        <p:txBody>
          <a:bodyPr wrap="square" rtlCol="0">
            <a:spAutoFit/>
          </a:bodyPr>
          <a:lstStyle/>
          <a:p>
            <a:r>
              <a:rPr lang="en-GB" sz="1000" b="1" dirty="0"/>
              <a:t>Drilling and shaping</a:t>
            </a:r>
          </a:p>
        </p:txBody>
      </p:sp>
      <p:sp>
        <p:nvSpPr>
          <p:cNvPr id="187" name="TextBox 186">
            <a:extLst>
              <a:ext uri="{FF2B5EF4-FFF2-40B4-BE49-F238E27FC236}">
                <a16:creationId xmlns:a16="http://schemas.microsoft.com/office/drawing/2014/main" id="{2C187DFE-AA02-49F7-AAB6-BFBB380A7CF1}"/>
              </a:ext>
            </a:extLst>
          </p:cNvPr>
          <p:cNvSpPr txBox="1"/>
          <p:nvPr/>
        </p:nvSpPr>
        <p:spPr>
          <a:xfrm>
            <a:off x="5088284" y="932094"/>
            <a:ext cx="1603731" cy="246221"/>
          </a:xfrm>
          <a:prstGeom prst="rect">
            <a:avLst/>
          </a:prstGeom>
          <a:noFill/>
        </p:spPr>
        <p:txBody>
          <a:bodyPr wrap="square" rtlCol="0">
            <a:spAutoFit/>
          </a:bodyPr>
          <a:lstStyle/>
          <a:p>
            <a:r>
              <a:rPr lang="en-GB" sz="1000" b="1" dirty="0"/>
              <a:t>CAD Milling</a:t>
            </a:r>
          </a:p>
        </p:txBody>
      </p:sp>
      <p:sp>
        <p:nvSpPr>
          <p:cNvPr id="189" name="TextBox 188">
            <a:extLst>
              <a:ext uri="{FF2B5EF4-FFF2-40B4-BE49-F238E27FC236}">
                <a16:creationId xmlns:a16="http://schemas.microsoft.com/office/drawing/2014/main" id="{CFB2BC02-AC6C-49B2-929C-607C6B195249}"/>
              </a:ext>
            </a:extLst>
          </p:cNvPr>
          <p:cNvSpPr txBox="1"/>
          <p:nvPr/>
        </p:nvSpPr>
        <p:spPr>
          <a:xfrm>
            <a:off x="7001509" y="803971"/>
            <a:ext cx="847940" cy="400110"/>
          </a:xfrm>
          <a:prstGeom prst="rect">
            <a:avLst/>
          </a:prstGeom>
          <a:noFill/>
        </p:spPr>
        <p:txBody>
          <a:bodyPr wrap="square" rtlCol="0">
            <a:spAutoFit/>
          </a:bodyPr>
          <a:lstStyle/>
          <a:p>
            <a:r>
              <a:rPr lang="en-GB" sz="1000" b="1" dirty="0">
                <a:solidFill>
                  <a:srgbClr val="FF0000"/>
                </a:solidFill>
              </a:rPr>
              <a:t>End of unit Assessment</a:t>
            </a:r>
          </a:p>
        </p:txBody>
      </p:sp>
      <p:sp>
        <p:nvSpPr>
          <p:cNvPr id="202" name="Text Box 2">
            <a:extLst>
              <a:ext uri="{FF2B5EF4-FFF2-40B4-BE49-F238E27FC236}">
                <a16:creationId xmlns:a16="http://schemas.microsoft.com/office/drawing/2014/main" id="{52B8923F-AE2D-4DC1-97E5-377E0C223210}"/>
              </a:ext>
            </a:extLst>
          </p:cNvPr>
          <p:cNvSpPr txBox="1">
            <a:spLocks noChangeArrowheads="1"/>
          </p:cNvSpPr>
          <p:nvPr/>
        </p:nvSpPr>
        <p:spPr bwMode="auto">
          <a:xfrm>
            <a:off x="8359674" y="40128"/>
            <a:ext cx="3860896" cy="595932"/>
          </a:xfrm>
          <a:prstGeom prst="rect">
            <a:avLst/>
          </a:prstGeom>
          <a:no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3200" b="1"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YEAR 7 </a:t>
            </a:r>
            <a:r>
              <a:rPr lang="en-GB" sz="3200" b="1" dirty="0">
                <a:solidFill>
                  <a:schemeClr val="bg2">
                    <a:lumMod val="50000"/>
                  </a:schemeClr>
                </a:solidFill>
                <a:latin typeface="Calibri" panose="020F0502020204030204" pitchFamily="34" charset="0"/>
                <a:ea typeface="Calibri" panose="020F0502020204030204" pitchFamily="34" charset="0"/>
                <a:cs typeface="Times New Roman" panose="02020603050405020304" pitchFamily="18" charset="0"/>
              </a:rPr>
              <a:t>Technology</a:t>
            </a:r>
            <a:r>
              <a:rPr lang="en-GB" sz="3200" b="1"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 </a:t>
            </a:r>
            <a:r>
              <a:rPr lang="en-GB" sz="3200" b="1" dirty="0">
                <a:solidFill>
                  <a:schemeClr val="bg2">
                    <a:lumMod val="50000"/>
                  </a:schemeClr>
                </a:solidFill>
                <a:latin typeface="Calibri" panose="020F0502020204030204" pitchFamily="34" charset="0"/>
                <a:ea typeface="Calibri" panose="020F0502020204030204" pitchFamily="34" charset="0"/>
                <a:cs typeface="Times New Roman" panose="02020603050405020304" pitchFamily="18" charset="0"/>
              </a:rPr>
              <a:t>in</a:t>
            </a:r>
            <a:endParaRPr lang="en-GB" sz="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304" name="Group 303">
            <a:extLst>
              <a:ext uri="{FF2B5EF4-FFF2-40B4-BE49-F238E27FC236}">
                <a16:creationId xmlns:a16="http://schemas.microsoft.com/office/drawing/2014/main" id="{6CD32CEE-8939-49E6-A9BA-26182A909227}"/>
              </a:ext>
            </a:extLst>
          </p:cNvPr>
          <p:cNvGrpSpPr/>
          <p:nvPr/>
        </p:nvGrpSpPr>
        <p:grpSpPr>
          <a:xfrm>
            <a:off x="10891047" y="4754141"/>
            <a:ext cx="1112628" cy="1691926"/>
            <a:chOff x="10891047" y="4754141"/>
            <a:chExt cx="1112628" cy="1691926"/>
          </a:xfrm>
          <a:solidFill>
            <a:schemeClr val="bg2">
              <a:lumMod val="50000"/>
            </a:schemeClr>
          </a:solidFill>
        </p:grpSpPr>
        <p:sp>
          <p:nvSpPr>
            <p:cNvPr id="206" name="Arrow: U-Turn 205">
              <a:extLst>
                <a:ext uri="{FF2B5EF4-FFF2-40B4-BE49-F238E27FC236}">
                  <a16:creationId xmlns:a16="http://schemas.microsoft.com/office/drawing/2014/main" id="{EF47EFDB-A212-4DA2-873D-A84348FBF2AE}"/>
                </a:ext>
              </a:extLst>
            </p:cNvPr>
            <p:cNvSpPr/>
            <p:nvPr/>
          </p:nvSpPr>
          <p:spPr>
            <a:xfrm rot="16200000" flipV="1">
              <a:off x="10601398" y="5043790"/>
              <a:ext cx="1691926" cy="1112628"/>
            </a:xfrm>
            <a:prstGeom prst="uturnArrow">
              <a:avLst>
                <a:gd name="adj1" fmla="val 25000"/>
                <a:gd name="adj2" fmla="val 25000"/>
                <a:gd name="adj3" fmla="val 25000"/>
                <a:gd name="adj4" fmla="val 50000"/>
                <a:gd name="adj5" fmla="val 75000"/>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245" name="Straight Connector 244">
              <a:extLst>
                <a:ext uri="{FF2B5EF4-FFF2-40B4-BE49-F238E27FC236}">
                  <a16:creationId xmlns:a16="http://schemas.microsoft.com/office/drawing/2014/main" id="{3788AFFE-C311-4B4B-98D9-50D93F293F13}"/>
                </a:ext>
              </a:extLst>
            </p:cNvPr>
            <p:cNvCxnSpPr>
              <a:cxnSpLocks/>
            </p:cNvCxnSpPr>
            <p:nvPr/>
          </p:nvCxnSpPr>
          <p:spPr>
            <a:xfrm>
              <a:off x="11037300" y="6317048"/>
              <a:ext cx="327930"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8DE8DB2E-2DC6-4BEF-AB3C-8F3F284B575C}"/>
                </a:ext>
              </a:extLst>
            </p:cNvPr>
            <p:cNvCxnSpPr>
              <a:cxnSpLocks/>
            </p:cNvCxnSpPr>
            <p:nvPr/>
          </p:nvCxnSpPr>
          <p:spPr>
            <a:xfrm flipV="1">
              <a:off x="11714928" y="6039237"/>
              <a:ext cx="118480" cy="155319"/>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CC173DAF-BF28-4A23-B603-4FD42157A3C3}"/>
                </a:ext>
              </a:extLst>
            </p:cNvPr>
            <p:cNvCxnSpPr>
              <a:cxnSpLocks/>
            </p:cNvCxnSpPr>
            <p:nvPr/>
          </p:nvCxnSpPr>
          <p:spPr>
            <a:xfrm flipH="1" flipV="1">
              <a:off x="11864340" y="5681601"/>
              <a:ext cx="1050" cy="27879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95E9CFA5-57F9-40F4-9AE0-1D4E8DBA2B2D}"/>
                </a:ext>
              </a:extLst>
            </p:cNvPr>
            <p:cNvCxnSpPr>
              <a:cxnSpLocks/>
            </p:cNvCxnSpPr>
            <p:nvPr/>
          </p:nvCxnSpPr>
          <p:spPr>
            <a:xfrm flipV="1">
              <a:off x="11482058" y="6248749"/>
              <a:ext cx="173225" cy="61977"/>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49CB6E7B-7A76-457B-9FB2-3682E596FC82}"/>
                </a:ext>
              </a:extLst>
            </p:cNvPr>
            <p:cNvCxnSpPr>
              <a:cxnSpLocks/>
            </p:cNvCxnSpPr>
            <p:nvPr/>
          </p:nvCxnSpPr>
          <p:spPr>
            <a:xfrm flipH="1" flipV="1">
              <a:off x="11864340" y="5328306"/>
              <a:ext cx="1050" cy="26918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E626178F-2935-49BE-A5D9-F2F64DDA48DD}"/>
                </a:ext>
              </a:extLst>
            </p:cNvPr>
            <p:cNvCxnSpPr>
              <a:cxnSpLocks/>
            </p:cNvCxnSpPr>
            <p:nvPr/>
          </p:nvCxnSpPr>
          <p:spPr>
            <a:xfrm>
              <a:off x="11714928" y="5132070"/>
              <a:ext cx="118480" cy="1205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8511A9ED-D577-42C3-975F-199A0D37171F}"/>
                </a:ext>
              </a:extLst>
            </p:cNvPr>
            <p:cNvCxnSpPr>
              <a:cxnSpLocks/>
            </p:cNvCxnSpPr>
            <p:nvPr/>
          </p:nvCxnSpPr>
          <p:spPr>
            <a:xfrm>
              <a:off x="11426324" y="5037199"/>
              <a:ext cx="219576" cy="524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85" name="Group 284">
            <a:extLst>
              <a:ext uri="{FF2B5EF4-FFF2-40B4-BE49-F238E27FC236}">
                <a16:creationId xmlns:a16="http://schemas.microsoft.com/office/drawing/2014/main" id="{C0A7E1B3-0AF2-4EC6-AADA-CEC4F0880A51}"/>
              </a:ext>
            </a:extLst>
          </p:cNvPr>
          <p:cNvGrpSpPr/>
          <p:nvPr/>
        </p:nvGrpSpPr>
        <p:grpSpPr>
          <a:xfrm>
            <a:off x="579119" y="6009965"/>
            <a:ext cx="10250063" cy="581356"/>
            <a:chOff x="579119" y="6009965"/>
            <a:chExt cx="10250063" cy="581356"/>
          </a:xfrm>
          <a:solidFill>
            <a:schemeClr val="bg2">
              <a:lumMod val="50000"/>
            </a:schemeClr>
          </a:solidFill>
        </p:grpSpPr>
        <p:sp>
          <p:nvSpPr>
            <p:cNvPr id="204" name="Arrow: Left 203">
              <a:extLst>
                <a:ext uri="{FF2B5EF4-FFF2-40B4-BE49-F238E27FC236}">
                  <a16:creationId xmlns:a16="http://schemas.microsoft.com/office/drawing/2014/main" id="{8102A141-972D-4FB0-9D2D-F4CE1DD48ED4}"/>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3" name="Straight Connector 232">
              <a:extLst>
                <a:ext uri="{FF2B5EF4-FFF2-40B4-BE49-F238E27FC236}">
                  <a16:creationId xmlns:a16="http://schemas.microsoft.com/office/drawing/2014/main" id="{3495CEE2-612B-4F16-833C-D167B1F2305A}"/>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1C8A3FD-186C-4653-8694-4439DE57C08A}"/>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87265BBB-89C3-4644-92EA-C619D55C06C1}"/>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70741115-D828-43E6-914F-12567FF3FDD4}"/>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F563FBDF-3263-4FF9-BA3C-7AF1ABBF7CF1}"/>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71A41F39-B172-4CD1-83FD-40147834EA44}"/>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10D2F932-84B1-4A47-BD86-CC3D442D96CB}"/>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3AEF1542-AF99-4C3C-BAE4-B2D5FC25F63E}"/>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010E47C9-6C11-40BC-9FD9-1469FAB5B729}"/>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EBD23804-ECCA-4ABF-9A28-5CE9076749C8}"/>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123E777E-238F-48B4-8265-C6C9E7EE647C}"/>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EE261DBC-EC95-4CE0-AA5F-C3EC9D5DE3FB}"/>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265240D9-1AE8-4AF0-BE23-EB8BB44B5B33}"/>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86" name="Group 285">
            <a:extLst>
              <a:ext uri="{FF2B5EF4-FFF2-40B4-BE49-F238E27FC236}">
                <a16:creationId xmlns:a16="http://schemas.microsoft.com/office/drawing/2014/main" id="{5B9DEFAF-C23C-45CB-A48D-7BB8E2D79D9E}"/>
              </a:ext>
            </a:extLst>
          </p:cNvPr>
          <p:cNvGrpSpPr/>
          <p:nvPr/>
        </p:nvGrpSpPr>
        <p:grpSpPr>
          <a:xfrm rot="10800000">
            <a:off x="1655452" y="4755776"/>
            <a:ext cx="9458782" cy="581356"/>
            <a:chOff x="579119" y="6009965"/>
            <a:chExt cx="10250063" cy="581356"/>
          </a:xfrm>
          <a:solidFill>
            <a:schemeClr val="bg2">
              <a:lumMod val="50000"/>
            </a:schemeClr>
          </a:solidFill>
        </p:grpSpPr>
        <p:sp>
          <p:nvSpPr>
            <p:cNvPr id="287" name="Arrow: Left 286">
              <a:extLst>
                <a:ext uri="{FF2B5EF4-FFF2-40B4-BE49-F238E27FC236}">
                  <a16:creationId xmlns:a16="http://schemas.microsoft.com/office/drawing/2014/main" id="{E9077915-2A79-4456-93BF-43D9528023EF}"/>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88" name="Straight Connector 287">
              <a:extLst>
                <a:ext uri="{FF2B5EF4-FFF2-40B4-BE49-F238E27FC236}">
                  <a16:creationId xmlns:a16="http://schemas.microsoft.com/office/drawing/2014/main" id="{AAA036CA-5CEF-4252-9FAD-1D350A7C5278}"/>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22FADDB2-EFED-466D-8937-EC0EB787509A}"/>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47096A26-2F25-4E09-A646-DA1F8679F517}"/>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11DCB2B9-01E2-4B73-B2B3-A07EACCACE6B}"/>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60F42740-6256-4FA1-9A7C-14244E4768C1}"/>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EBDC7EEA-8EA1-4228-8130-5C3115D5FFDB}"/>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26281510-D4B2-4520-AAE5-27F3EFFDC410}"/>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8752C68C-8C2C-460B-8A83-FEFEB74F7CB2}"/>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C6CF8F49-00DE-4FEC-8E25-FB80890F6F27}"/>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BA4D69CF-C0B6-41A9-B7BF-BED8F4BDC70F}"/>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B05FA7F3-329F-4A51-B6D4-7BAA2F070D2A}"/>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0E97F774-4F5D-4E24-B86E-1C105622C500}"/>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A1FD2891-C09C-41DE-BE25-0D70DB6437AF}"/>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05" name="Group 304">
            <a:extLst>
              <a:ext uri="{FF2B5EF4-FFF2-40B4-BE49-F238E27FC236}">
                <a16:creationId xmlns:a16="http://schemas.microsoft.com/office/drawing/2014/main" id="{B692F604-E6F1-4FAF-A3F8-72F9C7003FD0}"/>
              </a:ext>
            </a:extLst>
          </p:cNvPr>
          <p:cNvGrpSpPr/>
          <p:nvPr/>
        </p:nvGrpSpPr>
        <p:grpSpPr>
          <a:xfrm>
            <a:off x="10935904" y="2305202"/>
            <a:ext cx="1112628" cy="1691926"/>
            <a:chOff x="10891047" y="4754141"/>
            <a:chExt cx="1112628" cy="1691926"/>
          </a:xfrm>
          <a:solidFill>
            <a:schemeClr val="bg2">
              <a:lumMod val="50000"/>
            </a:schemeClr>
          </a:solidFill>
        </p:grpSpPr>
        <p:sp>
          <p:nvSpPr>
            <p:cNvPr id="306" name="Arrow: U-Turn 305">
              <a:extLst>
                <a:ext uri="{FF2B5EF4-FFF2-40B4-BE49-F238E27FC236}">
                  <a16:creationId xmlns:a16="http://schemas.microsoft.com/office/drawing/2014/main" id="{3183211D-471D-4FF0-8AE9-78C932BBBCA5}"/>
                </a:ext>
              </a:extLst>
            </p:cNvPr>
            <p:cNvSpPr/>
            <p:nvPr/>
          </p:nvSpPr>
          <p:spPr>
            <a:xfrm rot="16200000" flipV="1">
              <a:off x="10601398" y="5043790"/>
              <a:ext cx="1691926" cy="1112628"/>
            </a:xfrm>
            <a:prstGeom prst="uturnArrow">
              <a:avLst>
                <a:gd name="adj1" fmla="val 25000"/>
                <a:gd name="adj2" fmla="val 25000"/>
                <a:gd name="adj3" fmla="val 25000"/>
                <a:gd name="adj4" fmla="val 50000"/>
                <a:gd name="adj5" fmla="val 75000"/>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307" name="Straight Connector 306">
              <a:extLst>
                <a:ext uri="{FF2B5EF4-FFF2-40B4-BE49-F238E27FC236}">
                  <a16:creationId xmlns:a16="http://schemas.microsoft.com/office/drawing/2014/main" id="{CD4CC0F7-9D8F-4AB6-92C6-2DC0AADA1F83}"/>
                </a:ext>
              </a:extLst>
            </p:cNvPr>
            <p:cNvCxnSpPr>
              <a:cxnSpLocks/>
            </p:cNvCxnSpPr>
            <p:nvPr/>
          </p:nvCxnSpPr>
          <p:spPr>
            <a:xfrm>
              <a:off x="11037300" y="6317048"/>
              <a:ext cx="327930"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DAEB6FAD-B340-4668-B6CF-845083CC60E6}"/>
                </a:ext>
              </a:extLst>
            </p:cNvPr>
            <p:cNvCxnSpPr>
              <a:cxnSpLocks/>
            </p:cNvCxnSpPr>
            <p:nvPr/>
          </p:nvCxnSpPr>
          <p:spPr>
            <a:xfrm flipV="1">
              <a:off x="11714928" y="6039237"/>
              <a:ext cx="118480" cy="155319"/>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DA595B2-3FFC-4C32-A1B4-5A749EAA05AC}"/>
                </a:ext>
              </a:extLst>
            </p:cNvPr>
            <p:cNvCxnSpPr>
              <a:cxnSpLocks/>
            </p:cNvCxnSpPr>
            <p:nvPr/>
          </p:nvCxnSpPr>
          <p:spPr>
            <a:xfrm flipH="1" flipV="1">
              <a:off x="11864340" y="5681601"/>
              <a:ext cx="1050" cy="27879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0219467D-2E18-4A11-B674-0867C20569F3}"/>
                </a:ext>
              </a:extLst>
            </p:cNvPr>
            <p:cNvCxnSpPr>
              <a:cxnSpLocks/>
            </p:cNvCxnSpPr>
            <p:nvPr/>
          </p:nvCxnSpPr>
          <p:spPr>
            <a:xfrm flipV="1">
              <a:off x="11482058" y="6248749"/>
              <a:ext cx="173225" cy="61977"/>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72A980AF-04DF-4E03-BF3F-0E539656A4E8}"/>
                </a:ext>
              </a:extLst>
            </p:cNvPr>
            <p:cNvCxnSpPr>
              <a:cxnSpLocks/>
            </p:cNvCxnSpPr>
            <p:nvPr/>
          </p:nvCxnSpPr>
          <p:spPr>
            <a:xfrm flipH="1" flipV="1">
              <a:off x="11864340" y="5328306"/>
              <a:ext cx="1050" cy="26918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EA701798-50CD-4697-B373-6638EC6CED5F}"/>
                </a:ext>
              </a:extLst>
            </p:cNvPr>
            <p:cNvCxnSpPr>
              <a:cxnSpLocks/>
            </p:cNvCxnSpPr>
            <p:nvPr/>
          </p:nvCxnSpPr>
          <p:spPr>
            <a:xfrm>
              <a:off x="11714928" y="5132070"/>
              <a:ext cx="118480" cy="1205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F845FEAA-C175-4119-9FFF-19A6DBB8143F}"/>
                </a:ext>
              </a:extLst>
            </p:cNvPr>
            <p:cNvCxnSpPr>
              <a:cxnSpLocks/>
            </p:cNvCxnSpPr>
            <p:nvPr/>
          </p:nvCxnSpPr>
          <p:spPr>
            <a:xfrm>
              <a:off x="11426324" y="5037199"/>
              <a:ext cx="219576" cy="524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4" name="Group 313">
            <a:extLst>
              <a:ext uri="{FF2B5EF4-FFF2-40B4-BE49-F238E27FC236}">
                <a16:creationId xmlns:a16="http://schemas.microsoft.com/office/drawing/2014/main" id="{08ACB145-7AC1-49C7-9CA7-26E81EB9D6C7}"/>
              </a:ext>
            </a:extLst>
          </p:cNvPr>
          <p:cNvGrpSpPr/>
          <p:nvPr/>
        </p:nvGrpSpPr>
        <p:grpSpPr>
          <a:xfrm>
            <a:off x="1374598" y="3547050"/>
            <a:ext cx="9458782" cy="581356"/>
            <a:chOff x="579119" y="6009965"/>
            <a:chExt cx="10250063" cy="581356"/>
          </a:xfrm>
          <a:solidFill>
            <a:schemeClr val="bg2">
              <a:lumMod val="50000"/>
            </a:schemeClr>
          </a:solidFill>
        </p:grpSpPr>
        <p:sp>
          <p:nvSpPr>
            <p:cNvPr id="315" name="Arrow: Left 314">
              <a:extLst>
                <a:ext uri="{FF2B5EF4-FFF2-40B4-BE49-F238E27FC236}">
                  <a16:creationId xmlns:a16="http://schemas.microsoft.com/office/drawing/2014/main" id="{93CD7EC1-0AD1-4865-A1D2-C9A423ECA800}"/>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6" name="Straight Connector 315">
              <a:extLst>
                <a:ext uri="{FF2B5EF4-FFF2-40B4-BE49-F238E27FC236}">
                  <a16:creationId xmlns:a16="http://schemas.microsoft.com/office/drawing/2014/main" id="{EB844D98-5D80-40EC-8BC4-04AA298540C2}"/>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4AA56B9E-0059-486C-8A1E-48DFEFC121CE}"/>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30935B5A-5799-434A-9C11-8BF1DC0CE520}"/>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742C10C1-9D51-4813-8189-C4335AFA8609}"/>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4CC41F8E-07C6-4120-9D0D-16AA84FA46E4}"/>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0C95B54-3849-4859-98DF-17FA7B7A6D0F}"/>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1C551090-2012-42F9-BE15-D81F36C07470}"/>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DF28FDF7-75F5-4522-ABEE-46FA45401D40}"/>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988DDDB6-2F9D-4A8D-9BA7-BC211A074E31}"/>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4742AD12-F054-4CEB-B37B-4180ABDC4C03}"/>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81593CA6-11FA-469C-B224-86ECB2B510B5}"/>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64BD0D49-6FCD-4D0C-924C-97D1E66DA539}"/>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72A7C352-B2DF-4738-8440-E057B9A7B6CA}"/>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9" name="Group 328">
            <a:extLst>
              <a:ext uri="{FF2B5EF4-FFF2-40B4-BE49-F238E27FC236}">
                <a16:creationId xmlns:a16="http://schemas.microsoft.com/office/drawing/2014/main" id="{FC7453E5-7FF3-44EA-8073-BD2851201F23}"/>
              </a:ext>
            </a:extLst>
          </p:cNvPr>
          <p:cNvGrpSpPr/>
          <p:nvPr/>
        </p:nvGrpSpPr>
        <p:grpSpPr>
          <a:xfrm rot="10800000">
            <a:off x="1624144" y="2308231"/>
            <a:ext cx="9520570" cy="581356"/>
            <a:chOff x="579119" y="6009965"/>
            <a:chExt cx="10250063" cy="581356"/>
          </a:xfrm>
          <a:solidFill>
            <a:schemeClr val="bg2">
              <a:lumMod val="50000"/>
            </a:schemeClr>
          </a:solidFill>
        </p:grpSpPr>
        <p:sp>
          <p:nvSpPr>
            <p:cNvPr id="330" name="Arrow: Left 329">
              <a:extLst>
                <a:ext uri="{FF2B5EF4-FFF2-40B4-BE49-F238E27FC236}">
                  <a16:creationId xmlns:a16="http://schemas.microsoft.com/office/drawing/2014/main" id="{E495C2AC-8481-4DCF-A6B9-1889BD5D35E7}"/>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31" name="Straight Connector 330">
              <a:extLst>
                <a:ext uri="{FF2B5EF4-FFF2-40B4-BE49-F238E27FC236}">
                  <a16:creationId xmlns:a16="http://schemas.microsoft.com/office/drawing/2014/main" id="{CCDE3ABC-DE16-4D61-988C-2E89B51AD0D4}"/>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2" name="Straight Connector 331">
              <a:extLst>
                <a:ext uri="{FF2B5EF4-FFF2-40B4-BE49-F238E27FC236}">
                  <a16:creationId xmlns:a16="http://schemas.microsoft.com/office/drawing/2014/main" id="{9F54BF64-7440-4C7F-88A9-08E677D2E487}"/>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C705F34E-0074-4FEB-B623-E216958142BB}"/>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EA4C4723-FD43-40B9-A970-019B176459F4}"/>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9C69DF54-DBAC-46F8-A66C-801CC43AD19E}"/>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D435E8CE-188E-483D-9302-6A0E2DDB9130}"/>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7" name="Straight Connector 336">
              <a:extLst>
                <a:ext uri="{FF2B5EF4-FFF2-40B4-BE49-F238E27FC236}">
                  <a16:creationId xmlns:a16="http://schemas.microsoft.com/office/drawing/2014/main" id="{0DE6866D-BA00-4FFF-A069-6B9318AE3501}"/>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5DCFAA06-6968-48C3-A031-8AE7F2DBCDBA}"/>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69CB9596-F277-4240-B325-6AE0AC34F7B8}"/>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C159132D-7916-423B-BF84-DE1379E36B23}"/>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354E27C2-B78D-4A1A-8AEE-5564D4881E08}"/>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8779C2E-F8DE-4609-B41A-782F1C929DB5}"/>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CA375F01-E619-41FA-9083-8208131590BF}"/>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59" name="Group 358">
            <a:extLst>
              <a:ext uri="{FF2B5EF4-FFF2-40B4-BE49-F238E27FC236}">
                <a16:creationId xmlns:a16="http://schemas.microsoft.com/office/drawing/2014/main" id="{EC980F8F-F89E-4FB1-95F7-7E0EC927A8A2}"/>
              </a:ext>
            </a:extLst>
          </p:cNvPr>
          <p:cNvGrpSpPr/>
          <p:nvPr/>
        </p:nvGrpSpPr>
        <p:grpSpPr>
          <a:xfrm>
            <a:off x="1266604" y="1113790"/>
            <a:ext cx="6762558" cy="581356"/>
            <a:chOff x="558799" y="6009965"/>
            <a:chExt cx="10250063" cy="581356"/>
          </a:xfrm>
          <a:solidFill>
            <a:schemeClr val="bg2">
              <a:lumMod val="50000"/>
            </a:schemeClr>
          </a:solidFill>
        </p:grpSpPr>
        <p:sp>
          <p:nvSpPr>
            <p:cNvPr id="360" name="Arrow: Left 359">
              <a:extLst>
                <a:ext uri="{FF2B5EF4-FFF2-40B4-BE49-F238E27FC236}">
                  <a16:creationId xmlns:a16="http://schemas.microsoft.com/office/drawing/2014/main" id="{7BD4D5D3-B9DE-4CB7-8096-1B4433531A76}"/>
                </a:ext>
              </a:extLst>
            </p:cNvPr>
            <p:cNvSpPr/>
            <p:nvPr/>
          </p:nvSpPr>
          <p:spPr>
            <a:xfrm rot="10800000">
              <a:off x="55879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1" name="Straight Connector 360">
              <a:extLst>
                <a:ext uri="{FF2B5EF4-FFF2-40B4-BE49-F238E27FC236}">
                  <a16:creationId xmlns:a16="http://schemas.microsoft.com/office/drawing/2014/main" id="{959C0CDC-E59B-494B-A89A-EB1CAF89B5E8}"/>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CB541E23-75B9-47F6-8F12-69BCEAEFC697}"/>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137C2FC4-C8AB-41A0-B5FE-CA76412591F8}"/>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2FE905E9-0A33-4688-9614-AD2F0F75ED24}"/>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9AC7FB92-65E9-47DA-ABEE-3D33ED4AC262}"/>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3337B304-C5F9-4644-A90E-B840F2729523}"/>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a:extLst>
                <a:ext uri="{FF2B5EF4-FFF2-40B4-BE49-F238E27FC236}">
                  <a16:creationId xmlns:a16="http://schemas.microsoft.com/office/drawing/2014/main" id="{7F74B2C4-2828-477A-98BA-8D53B50656B0}"/>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8E57FD90-8555-4416-84B1-632ABF87D512}"/>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2A037561-4E7E-4E4D-9A15-CFB0750A5FAD}"/>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51F1DF0A-E07A-4E66-98B9-5426CB5EE1E7}"/>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F4B3FC66-24F8-41B2-9F30-422A2F25BDE9}"/>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605440C6-B64B-47C5-9843-BBB4D6BA9CB9}"/>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64665FE0-BE2B-4221-A9B1-6E6AAA70CC7A}"/>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7" name="Group 396">
            <a:extLst>
              <a:ext uri="{FF2B5EF4-FFF2-40B4-BE49-F238E27FC236}">
                <a16:creationId xmlns:a16="http://schemas.microsoft.com/office/drawing/2014/main" id="{687430E6-8A0E-4DBD-8036-18AD74AEC743}"/>
              </a:ext>
            </a:extLst>
          </p:cNvPr>
          <p:cNvGrpSpPr/>
          <p:nvPr/>
        </p:nvGrpSpPr>
        <p:grpSpPr>
          <a:xfrm>
            <a:off x="365834" y="3529327"/>
            <a:ext cx="1226585" cy="1691928"/>
            <a:chOff x="375994" y="3529327"/>
            <a:chExt cx="1226585" cy="1691928"/>
          </a:xfrm>
          <a:solidFill>
            <a:schemeClr val="bg2">
              <a:lumMod val="50000"/>
            </a:schemeClr>
          </a:solidFill>
        </p:grpSpPr>
        <p:sp>
          <p:nvSpPr>
            <p:cNvPr id="205" name="Arrow: U-Turn 204">
              <a:extLst>
                <a:ext uri="{FF2B5EF4-FFF2-40B4-BE49-F238E27FC236}">
                  <a16:creationId xmlns:a16="http://schemas.microsoft.com/office/drawing/2014/main" id="{90CBE7CC-67DE-47D0-B5D9-F82B401D5304}"/>
                </a:ext>
              </a:extLst>
            </p:cNvPr>
            <p:cNvSpPr/>
            <p:nvPr/>
          </p:nvSpPr>
          <p:spPr>
            <a:xfrm rot="16200000">
              <a:off x="143323" y="3761998"/>
              <a:ext cx="1691928" cy="1226585"/>
            </a:xfrm>
            <a:prstGeom prst="uturn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374" name="Straight Connector 373">
              <a:extLst>
                <a:ext uri="{FF2B5EF4-FFF2-40B4-BE49-F238E27FC236}">
                  <a16:creationId xmlns:a16="http://schemas.microsoft.com/office/drawing/2014/main" id="{88DF59A0-1699-456F-983C-A324704F5AB0}"/>
                </a:ext>
              </a:extLst>
            </p:cNvPr>
            <p:cNvCxnSpPr>
              <a:cxnSpLocks/>
            </p:cNvCxnSpPr>
            <p:nvPr/>
          </p:nvCxnSpPr>
          <p:spPr>
            <a:xfrm flipH="1" flipV="1">
              <a:off x="1158240" y="5089634"/>
              <a:ext cx="327916" cy="151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5B75382D-EBEC-42DD-AFBC-6BA055B184CB}"/>
                </a:ext>
              </a:extLst>
            </p:cNvPr>
            <p:cNvCxnSpPr>
              <a:cxnSpLocks/>
            </p:cNvCxnSpPr>
            <p:nvPr/>
          </p:nvCxnSpPr>
          <p:spPr>
            <a:xfrm flipH="1" flipV="1">
              <a:off x="808989" y="5067994"/>
              <a:ext cx="252420" cy="2315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0973091D-FC57-41D5-B823-9B7815159226}"/>
                </a:ext>
              </a:extLst>
            </p:cNvPr>
            <p:cNvCxnSpPr>
              <a:cxnSpLocks/>
            </p:cNvCxnSpPr>
            <p:nvPr/>
          </p:nvCxnSpPr>
          <p:spPr>
            <a:xfrm flipH="1" flipV="1">
              <a:off x="596607" y="4912522"/>
              <a:ext cx="147455" cy="12254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463743AE-8813-42B0-85C4-5AA95FA3EECE}"/>
                </a:ext>
              </a:extLst>
            </p:cNvPr>
            <p:cNvCxnSpPr>
              <a:cxnSpLocks/>
            </p:cNvCxnSpPr>
            <p:nvPr/>
          </p:nvCxnSpPr>
          <p:spPr>
            <a:xfrm flipH="1" flipV="1">
              <a:off x="548639" y="4712656"/>
              <a:ext cx="30480" cy="149858"/>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3" name="Straight Connector 382">
              <a:extLst>
                <a:ext uri="{FF2B5EF4-FFF2-40B4-BE49-F238E27FC236}">
                  <a16:creationId xmlns:a16="http://schemas.microsoft.com/office/drawing/2014/main" id="{2FC39D71-8750-4656-850A-83B4DDAA26D3}"/>
                </a:ext>
              </a:extLst>
            </p:cNvPr>
            <p:cNvCxnSpPr>
              <a:cxnSpLocks/>
            </p:cNvCxnSpPr>
            <p:nvPr/>
          </p:nvCxnSpPr>
          <p:spPr>
            <a:xfrm flipV="1">
              <a:off x="548639" y="4431497"/>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3D39F4EC-7987-4688-A143-EDF3A432E63A}"/>
                </a:ext>
              </a:extLst>
            </p:cNvPr>
            <p:cNvCxnSpPr>
              <a:cxnSpLocks/>
            </p:cNvCxnSpPr>
            <p:nvPr/>
          </p:nvCxnSpPr>
          <p:spPr>
            <a:xfrm flipV="1">
              <a:off x="548639" y="4137958"/>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a:extLst>
                <a:ext uri="{FF2B5EF4-FFF2-40B4-BE49-F238E27FC236}">
                  <a16:creationId xmlns:a16="http://schemas.microsoft.com/office/drawing/2014/main" id="{6AF255AE-E6B9-4CA3-8193-34D43A5F96ED}"/>
                </a:ext>
              </a:extLst>
            </p:cNvPr>
            <p:cNvCxnSpPr>
              <a:cxnSpLocks/>
            </p:cNvCxnSpPr>
            <p:nvPr/>
          </p:nvCxnSpPr>
          <p:spPr>
            <a:xfrm flipV="1">
              <a:off x="579119" y="3941566"/>
              <a:ext cx="91215" cy="124734"/>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A25D2460-34C8-44A1-977B-DCAB0350C047}"/>
                </a:ext>
              </a:extLst>
            </p:cNvPr>
            <p:cNvCxnSpPr>
              <a:cxnSpLocks/>
            </p:cNvCxnSpPr>
            <p:nvPr/>
          </p:nvCxnSpPr>
          <p:spPr>
            <a:xfrm flipV="1">
              <a:off x="710223" y="3843310"/>
              <a:ext cx="114955" cy="5559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9F84BFC3-8827-45F2-9A36-E500A55121AD}"/>
                </a:ext>
              </a:extLst>
            </p:cNvPr>
            <p:cNvCxnSpPr>
              <a:cxnSpLocks/>
            </p:cNvCxnSpPr>
            <p:nvPr/>
          </p:nvCxnSpPr>
          <p:spPr>
            <a:xfrm flipV="1">
              <a:off x="893328" y="3830143"/>
              <a:ext cx="160875" cy="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8" name="Group 397">
            <a:extLst>
              <a:ext uri="{FF2B5EF4-FFF2-40B4-BE49-F238E27FC236}">
                <a16:creationId xmlns:a16="http://schemas.microsoft.com/office/drawing/2014/main" id="{FE97F9B7-F065-431B-BD0B-91B9A409F3B3}"/>
              </a:ext>
            </a:extLst>
          </p:cNvPr>
          <p:cNvGrpSpPr/>
          <p:nvPr/>
        </p:nvGrpSpPr>
        <p:grpSpPr>
          <a:xfrm>
            <a:off x="324278" y="1100958"/>
            <a:ext cx="1226585" cy="1691928"/>
            <a:chOff x="375994" y="3529327"/>
            <a:chExt cx="1226585" cy="1691928"/>
          </a:xfrm>
          <a:solidFill>
            <a:schemeClr val="bg2">
              <a:lumMod val="50000"/>
            </a:schemeClr>
          </a:solidFill>
        </p:grpSpPr>
        <p:sp>
          <p:nvSpPr>
            <p:cNvPr id="399" name="Arrow: U-Turn 398">
              <a:extLst>
                <a:ext uri="{FF2B5EF4-FFF2-40B4-BE49-F238E27FC236}">
                  <a16:creationId xmlns:a16="http://schemas.microsoft.com/office/drawing/2014/main" id="{E084F98C-DEC1-42B0-BF02-7F28A14FD405}"/>
                </a:ext>
              </a:extLst>
            </p:cNvPr>
            <p:cNvSpPr/>
            <p:nvPr/>
          </p:nvSpPr>
          <p:spPr>
            <a:xfrm rot="16200000">
              <a:off x="143323" y="3761998"/>
              <a:ext cx="1691928" cy="1226585"/>
            </a:xfrm>
            <a:prstGeom prst="uturn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400" name="Straight Connector 399">
              <a:extLst>
                <a:ext uri="{FF2B5EF4-FFF2-40B4-BE49-F238E27FC236}">
                  <a16:creationId xmlns:a16="http://schemas.microsoft.com/office/drawing/2014/main" id="{6B272F3D-3DD6-45AB-9C31-F0A8D42B45F5}"/>
                </a:ext>
              </a:extLst>
            </p:cNvPr>
            <p:cNvCxnSpPr>
              <a:cxnSpLocks/>
            </p:cNvCxnSpPr>
            <p:nvPr/>
          </p:nvCxnSpPr>
          <p:spPr>
            <a:xfrm flipH="1" flipV="1">
              <a:off x="1158240" y="5089634"/>
              <a:ext cx="327916" cy="151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799457F1-DE04-4802-AED7-AD5F09C6A7C8}"/>
                </a:ext>
              </a:extLst>
            </p:cNvPr>
            <p:cNvCxnSpPr>
              <a:cxnSpLocks/>
            </p:cNvCxnSpPr>
            <p:nvPr/>
          </p:nvCxnSpPr>
          <p:spPr>
            <a:xfrm flipH="1" flipV="1">
              <a:off x="808989" y="5067994"/>
              <a:ext cx="252420" cy="2315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2" name="Straight Connector 401">
              <a:extLst>
                <a:ext uri="{FF2B5EF4-FFF2-40B4-BE49-F238E27FC236}">
                  <a16:creationId xmlns:a16="http://schemas.microsoft.com/office/drawing/2014/main" id="{04E6D0A1-FA06-4238-8777-81707A9D65F9}"/>
                </a:ext>
              </a:extLst>
            </p:cNvPr>
            <p:cNvCxnSpPr>
              <a:cxnSpLocks/>
            </p:cNvCxnSpPr>
            <p:nvPr/>
          </p:nvCxnSpPr>
          <p:spPr>
            <a:xfrm flipH="1" flipV="1">
              <a:off x="596607" y="4912522"/>
              <a:ext cx="147455" cy="12254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3" name="Straight Connector 402">
              <a:extLst>
                <a:ext uri="{FF2B5EF4-FFF2-40B4-BE49-F238E27FC236}">
                  <a16:creationId xmlns:a16="http://schemas.microsoft.com/office/drawing/2014/main" id="{16A70BC2-3A76-440B-BD62-7C93EC3CE962}"/>
                </a:ext>
              </a:extLst>
            </p:cNvPr>
            <p:cNvCxnSpPr>
              <a:cxnSpLocks/>
            </p:cNvCxnSpPr>
            <p:nvPr/>
          </p:nvCxnSpPr>
          <p:spPr>
            <a:xfrm flipH="1" flipV="1">
              <a:off x="548639" y="4712656"/>
              <a:ext cx="30480" cy="149858"/>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4" name="Straight Connector 403">
              <a:extLst>
                <a:ext uri="{FF2B5EF4-FFF2-40B4-BE49-F238E27FC236}">
                  <a16:creationId xmlns:a16="http://schemas.microsoft.com/office/drawing/2014/main" id="{FC4A8969-E419-4E2F-83EB-DA417316F0C7}"/>
                </a:ext>
              </a:extLst>
            </p:cNvPr>
            <p:cNvCxnSpPr>
              <a:cxnSpLocks/>
            </p:cNvCxnSpPr>
            <p:nvPr/>
          </p:nvCxnSpPr>
          <p:spPr>
            <a:xfrm flipV="1">
              <a:off x="548639" y="4431497"/>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C5EBEB16-F6FC-47AC-8EA2-82B1AA3329DC}"/>
                </a:ext>
              </a:extLst>
            </p:cNvPr>
            <p:cNvCxnSpPr>
              <a:cxnSpLocks/>
            </p:cNvCxnSpPr>
            <p:nvPr/>
          </p:nvCxnSpPr>
          <p:spPr>
            <a:xfrm flipV="1">
              <a:off x="548639" y="4137958"/>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45E0CBC3-128E-4AC4-9E97-726F719D838E}"/>
                </a:ext>
              </a:extLst>
            </p:cNvPr>
            <p:cNvCxnSpPr>
              <a:cxnSpLocks/>
            </p:cNvCxnSpPr>
            <p:nvPr/>
          </p:nvCxnSpPr>
          <p:spPr>
            <a:xfrm flipV="1">
              <a:off x="579119" y="3941566"/>
              <a:ext cx="91215" cy="124734"/>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7" name="Straight Connector 406">
              <a:extLst>
                <a:ext uri="{FF2B5EF4-FFF2-40B4-BE49-F238E27FC236}">
                  <a16:creationId xmlns:a16="http://schemas.microsoft.com/office/drawing/2014/main" id="{B0B85D91-F25D-4CAC-86F2-24B35793BC56}"/>
                </a:ext>
              </a:extLst>
            </p:cNvPr>
            <p:cNvCxnSpPr>
              <a:cxnSpLocks/>
            </p:cNvCxnSpPr>
            <p:nvPr/>
          </p:nvCxnSpPr>
          <p:spPr>
            <a:xfrm flipV="1">
              <a:off x="710223" y="3843310"/>
              <a:ext cx="114955" cy="5559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7B344BAF-9B78-4D5E-B6A7-AA48BED07861}"/>
                </a:ext>
              </a:extLst>
            </p:cNvPr>
            <p:cNvCxnSpPr>
              <a:cxnSpLocks/>
            </p:cNvCxnSpPr>
            <p:nvPr/>
          </p:nvCxnSpPr>
          <p:spPr>
            <a:xfrm flipV="1">
              <a:off x="893328" y="3830143"/>
              <a:ext cx="160875" cy="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881687F4-56D6-4E88-BD2D-E194B92AB392}"/>
              </a:ext>
            </a:extLst>
          </p:cNvPr>
          <p:cNvGrpSpPr/>
          <p:nvPr/>
        </p:nvGrpSpPr>
        <p:grpSpPr>
          <a:xfrm>
            <a:off x="220740" y="5023634"/>
            <a:ext cx="710773" cy="1425881"/>
            <a:chOff x="290179" y="10012285"/>
            <a:chExt cx="1066723" cy="2139951"/>
          </a:xfrm>
        </p:grpSpPr>
        <p:sp>
          <p:nvSpPr>
            <p:cNvPr id="89" name="Can 289">
              <a:extLst>
                <a:ext uri="{FF2B5EF4-FFF2-40B4-BE49-F238E27FC236}">
                  <a16:creationId xmlns:a16="http://schemas.microsoft.com/office/drawing/2014/main" id="{E7408CBE-DABA-4AAB-8920-97FF6FACD362}"/>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Heptagon 89">
              <a:extLst>
                <a:ext uri="{FF2B5EF4-FFF2-40B4-BE49-F238E27FC236}">
                  <a16:creationId xmlns:a16="http://schemas.microsoft.com/office/drawing/2014/main" id="{6D67EE08-880C-494D-9256-7C65C458CEAC}"/>
                </a:ext>
              </a:extLst>
            </p:cNvPr>
            <p:cNvSpPr/>
            <p:nvPr/>
          </p:nvSpPr>
          <p:spPr>
            <a:xfrm>
              <a:off x="290179" y="10012285"/>
              <a:ext cx="1066723" cy="982508"/>
            </a:xfrm>
            <a:prstGeom prst="heptagon">
              <a:avLst/>
            </a:prstGeom>
            <a:solidFill>
              <a:schemeClr val="bg1"/>
            </a:solidFill>
            <a:ln w="1016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6" name="Group 415">
            <a:extLst>
              <a:ext uri="{FF2B5EF4-FFF2-40B4-BE49-F238E27FC236}">
                <a16:creationId xmlns:a16="http://schemas.microsoft.com/office/drawing/2014/main" id="{355D63B8-17C7-439C-91AE-1A162BAE8D5D}"/>
              </a:ext>
            </a:extLst>
          </p:cNvPr>
          <p:cNvGrpSpPr/>
          <p:nvPr/>
        </p:nvGrpSpPr>
        <p:grpSpPr>
          <a:xfrm>
            <a:off x="6281976" y="2457411"/>
            <a:ext cx="710773" cy="1425881"/>
            <a:chOff x="290179" y="10012285"/>
            <a:chExt cx="1066723" cy="2139951"/>
          </a:xfrm>
        </p:grpSpPr>
        <p:sp>
          <p:nvSpPr>
            <p:cNvPr id="417" name="Can 289">
              <a:extLst>
                <a:ext uri="{FF2B5EF4-FFF2-40B4-BE49-F238E27FC236}">
                  <a16:creationId xmlns:a16="http://schemas.microsoft.com/office/drawing/2014/main" id="{A978590A-2AD5-40F1-A2C3-004F7136AEFA}"/>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8" name="Heptagon 417">
              <a:extLst>
                <a:ext uri="{FF2B5EF4-FFF2-40B4-BE49-F238E27FC236}">
                  <a16:creationId xmlns:a16="http://schemas.microsoft.com/office/drawing/2014/main" id="{5E55D458-2EA9-4F1E-B063-03EC70C2CCA7}"/>
                </a:ext>
              </a:extLst>
            </p:cNvPr>
            <p:cNvSpPr/>
            <p:nvPr/>
          </p:nvSpPr>
          <p:spPr>
            <a:xfrm>
              <a:off x="290179" y="10012285"/>
              <a:ext cx="1066723" cy="982508"/>
            </a:xfrm>
            <a:prstGeom prst="heptagon">
              <a:avLst/>
            </a:prstGeom>
            <a:solidFill>
              <a:schemeClr val="bg1"/>
            </a:solidFill>
            <a:ln w="101600">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9" name="Group 418">
            <a:extLst>
              <a:ext uri="{FF2B5EF4-FFF2-40B4-BE49-F238E27FC236}">
                <a16:creationId xmlns:a16="http://schemas.microsoft.com/office/drawing/2014/main" id="{B664BE76-8CB4-4176-9A03-3763DE148940}"/>
              </a:ext>
            </a:extLst>
          </p:cNvPr>
          <p:cNvGrpSpPr/>
          <p:nvPr/>
        </p:nvGrpSpPr>
        <p:grpSpPr>
          <a:xfrm>
            <a:off x="10079248" y="2445200"/>
            <a:ext cx="710773" cy="1425881"/>
            <a:chOff x="290179" y="10012285"/>
            <a:chExt cx="1066723" cy="2139951"/>
          </a:xfrm>
        </p:grpSpPr>
        <p:sp>
          <p:nvSpPr>
            <p:cNvPr id="420" name="Can 289">
              <a:extLst>
                <a:ext uri="{FF2B5EF4-FFF2-40B4-BE49-F238E27FC236}">
                  <a16:creationId xmlns:a16="http://schemas.microsoft.com/office/drawing/2014/main" id="{5D4083DF-A31A-4C73-9E90-8E7DF6B9E688}"/>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1" name="Heptagon 420">
              <a:extLst>
                <a:ext uri="{FF2B5EF4-FFF2-40B4-BE49-F238E27FC236}">
                  <a16:creationId xmlns:a16="http://schemas.microsoft.com/office/drawing/2014/main" id="{B71D4AEB-98AC-4EB2-B252-E2206D136CD6}"/>
                </a:ext>
              </a:extLst>
            </p:cNvPr>
            <p:cNvSpPr/>
            <p:nvPr/>
          </p:nvSpPr>
          <p:spPr>
            <a:xfrm>
              <a:off x="290179" y="10012285"/>
              <a:ext cx="1066723" cy="982508"/>
            </a:xfrm>
            <a:prstGeom prst="heptagon">
              <a:avLst/>
            </a:prstGeom>
            <a:solidFill>
              <a:schemeClr val="bg1"/>
            </a:solidFill>
            <a:ln w="1016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2" name="Group 421">
            <a:extLst>
              <a:ext uri="{FF2B5EF4-FFF2-40B4-BE49-F238E27FC236}">
                <a16:creationId xmlns:a16="http://schemas.microsoft.com/office/drawing/2014/main" id="{895AF01A-95A6-4485-8F00-9C39598329DC}"/>
              </a:ext>
            </a:extLst>
          </p:cNvPr>
          <p:cNvGrpSpPr/>
          <p:nvPr/>
        </p:nvGrpSpPr>
        <p:grpSpPr>
          <a:xfrm>
            <a:off x="4332473" y="1139292"/>
            <a:ext cx="710773" cy="1425881"/>
            <a:chOff x="290179" y="10012285"/>
            <a:chExt cx="1066723" cy="2139951"/>
          </a:xfrm>
        </p:grpSpPr>
        <p:sp>
          <p:nvSpPr>
            <p:cNvPr id="423" name="Can 289">
              <a:extLst>
                <a:ext uri="{FF2B5EF4-FFF2-40B4-BE49-F238E27FC236}">
                  <a16:creationId xmlns:a16="http://schemas.microsoft.com/office/drawing/2014/main" id="{E0CED569-2A6F-452F-A68D-0D300F9AF1A7}"/>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4" name="Heptagon 423">
              <a:extLst>
                <a:ext uri="{FF2B5EF4-FFF2-40B4-BE49-F238E27FC236}">
                  <a16:creationId xmlns:a16="http://schemas.microsoft.com/office/drawing/2014/main" id="{FD388CE5-A0CD-46C5-9EFC-7635CD46B78A}"/>
                </a:ext>
              </a:extLst>
            </p:cNvPr>
            <p:cNvSpPr/>
            <p:nvPr/>
          </p:nvSpPr>
          <p:spPr>
            <a:xfrm>
              <a:off x="290179" y="10012285"/>
              <a:ext cx="1066723" cy="982508"/>
            </a:xfrm>
            <a:prstGeom prst="heptagon">
              <a:avLst/>
            </a:prstGeom>
            <a:solidFill>
              <a:schemeClr val="bg1"/>
            </a:solidFill>
            <a:ln w="1016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6" name="TextBox 135">
            <a:extLst>
              <a:ext uri="{FF2B5EF4-FFF2-40B4-BE49-F238E27FC236}">
                <a16:creationId xmlns:a16="http://schemas.microsoft.com/office/drawing/2014/main" id="{E0C07658-161E-4244-8CDF-1569CEC40205}"/>
              </a:ext>
            </a:extLst>
          </p:cNvPr>
          <p:cNvSpPr txBox="1"/>
          <p:nvPr/>
        </p:nvSpPr>
        <p:spPr>
          <a:xfrm>
            <a:off x="-53788" y="5172889"/>
            <a:ext cx="1245493" cy="507831"/>
          </a:xfrm>
          <a:prstGeom prst="rect">
            <a:avLst/>
          </a:prstGeom>
          <a:noFill/>
        </p:spPr>
        <p:txBody>
          <a:bodyPr wrap="square" rtlCol="0">
            <a:spAutoFit/>
          </a:bodyPr>
          <a:lstStyle/>
          <a:p>
            <a:pPr algn="ctr"/>
            <a:r>
              <a:rPr lang="en-GB" sz="1100" b="1" dirty="0"/>
              <a:t>Autumn</a:t>
            </a:r>
          </a:p>
          <a:p>
            <a:pPr algn="ctr"/>
            <a:r>
              <a:rPr lang="en-GB" sz="1600" b="1" dirty="0"/>
              <a:t>1</a:t>
            </a:r>
          </a:p>
        </p:txBody>
      </p:sp>
      <p:sp>
        <p:nvSpPr>
          <p:cNvPr id="429" name="TextBox 428">
            <a:extLst>
              <a:ext uri="{FF2B5EF4-FFF2-40B4-BE49-F238E27FC236}">
                <a16:creationId xmlns:a16="http://schemas.microsoft.com/office/drawing/2014/main" id="{2B034E1D-BC6E-4AC0-950F-0E22289B100C}"/>
              </a:ext>
            </a:extLst>
          </p:cNvPr>
          <p:cNvSpPr txBox="1"/>
          <p:nvPr/>
        </p:nvSpPr>
        <p:spPr>
          <a:xfrm>
            <a:off x="5990167" y="2547973"/>
            <a:ext cx="1245493" cy="507831"/>
          </a:xfrm>
          <a:prstGeom prst="rect">
            <a:avLst/>
          </a:prstGeom>
          <a:noFill/>
        </p:spPr>
        <p:txBody>
          <a:bodyPr wrap="square" rtlCol="0">
            <a:spAutoFit/>
          </a:bodyPr>
          <a:lstStyle/>
          <a:p>
            <a:pPr algn="ctr"/>
            <a:r>
              <a:rPr lang="en-GB" sz="1100" b="1" dirty="0"/>
              <a:t>Spring</a:t>
            </a:r>
          </a:p>
          <a:p>
            <a:pPr algn="ctr"/>
            <a:r>
              <a:rPr lang="en-GB" sz="1600" b="1" dirty="0"/>
              <a:t>2</a:t>
            </a:r>
          </a:p>
        </p:txBody>
      </p:sp>
      <p:sp>
        <p:nvSpPr>
          <p:cNvPr id="431" name="TextBox 430">
            <a:extLst>
              <a:ext uri="{FF2B5EF4-FFF2-40B4-BE49-F238E27FC236}">
                <a16:creationId xmlns:a16="http://schemas.microsoft.com/office/drawing/2014/main" id="{769775FD-6E65-434E-86B9-780E905B8FED}"/>
              </a:ext>
            </a:extLst>
          </p:cNvPr>
          <p:cNvSpPr txBox="1"/>
          <p:nvPr/>
        </p:nvSpPr>
        <p:spPr>
          <a:xfrm>
            <a:off x="4075807" y="1270988"/>
            <a:ext cx="1245493" cy="507831"/>
          </a:xfrm>
          <a:prstGeom prst="rect">
            <a:avLst/>
          </a:prstGeom>
          <a:noFill/>
        </p:spPr>
        <p:txBody>
          <a:bodyPr wrap="square" rtlCol="0">
            <a:spAutoFit/>
          </a:bodyPr>
          <a:lstStyle/>
          <a:p>
            <a:pPr algn="ctr"/>
            <a:r>
              <a:rPr lang="en-GB" sz="1100" b="1" dirty="0"/>
              <a:t>Summer</a:t>
            </a:r>
          </a:p>
          <a:p>
            <a:pPr algn="ctr"/>
            <a:r>
              <a:rPr lang="en-GB" sz="1600" b="1" dirty="0"/>
              <a:t>2</a:t>
            </a:r>
          </a:p>
        </p:txBody>
      </p:sp>
      <p:sp>
        <p:nvSpPr>
          <p:cNvPr id="432" name="TextBox 431">
            <a:extLst>
              <a:ext uri="{FF2B5EF4-FFF2-40B4-BE49-F238E27FC236}">
                <a16:creationId xmlns:a16="http://schemas.microsoft.com/office/drawing/2014/main" id="{A236B8DB-34A9-4663-A0CB-74CAC5238215}"/>
              </a:ext>
            </a:extLst>
          </p:cNvPr>
          <p:cNvSpPr txBox="1"/>
          <p:nvPr/>
        </p:nvSpPr>
        <p:spPr>
          <a:xfrm>
            <a:off x="9819368" y="2556698"/>
            <a:ext cx="1245493" cy="507831"/>
          </a:xfrm>
          <a:prstGeom prst="rect">
            <a:avLst/>
          </a:prstGeom>
          <a:noFill/>
        </p:spPr>
        <p:txBody>
          <a:bodyPr wrap="square" rtlCol="0">
            <a:spAutoFit/>
          </a:bodyPr>
          <a:lstStyle/>
          <a:p>
            <a:pPr algn="ctr"/>
            <a:r>
              <a:rPr lang="en-GB" sz="1100" b="1" dirty="0"/>
              <a:t>Summer</a:t>
            </a:r>
          </a:p>
          <a:p>
            <a:pPr algn="ctr"/>
            <a:r>
              <a:rPr lang="en-GB" sz="1600" b="1" dirty="0"/>
              <a:t>1</a:t>
            </a:r>
          </a:p>
        </p:txBody>
      </p:sp>
      <p:cxnSp>
        <p:nvCxnSpPr>
          <p:cNvPr id="155" name="Straight Arrow Connector 154">
            <a:extLst>
              <a:ext uri="{FF2B5EF4-FFF2-40B4-BE49-F238E27FC236}">
                <a16:creationId xmlns:a16="http://schemas.microsoft.com/office/drawing/2014/main" id="{F8C4DB80-6CC6-4A7D-B7CF-84FC7E0FC926}"/>
              </a:ext>
            </a:extLst>
          </p:cNvPr>
          <p:cNvCxnSpPr>
            <a:cxnSpLocks/>
          </p:cNvCxnSpPr>
          <p:nvPr/>
        </p:nvCxnSpPr>
        <p:spPr>
          <a:xfrm flipH="1">
            <a:off x="3275384" y="6015066"/>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7" name="Straight Arrow Connector 436">
            <a:extLst>
              <a:ext uri="{FF2B5EF4-FFF2-40B4-BE49-F238E27FC236}">
                <a16:creationId xmlns:a16="http://schemas.microsoft.com/office/drawing/2014/main" id="{ACB43B0B-E162-4981-B55F-D3A7FC19BDAE}"/>
              </a:ext>
            </a:extLst>
          </p:cNvPr>
          <p:cNvCxnSpPr>
            <a:cxnSpLocks/>
          </p:cNvCxnSpPr>
          <p:nvPr/>
        </p:nvCxnSpPr>
        <p:spPr>
          <a:xfrm flipH="1">
            <a:off x="1835063" y="5939729"/>
            <a:ext cx="12032" cy="34000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0" name="Straight Arrow Connector 439">
            <a:extLst>
              <a:ext uri="{FF2B5EF4-FFF2-40B4-BE49-F238E27FC236}">
                <a16:creationId xmlns:a16="http://schemas.microsoft.com/office/drawing/2014/main" id="{7FBA6976-A12A-4909-8D30-1B3520404BA5}"/>
              </a:ext>
            </a:extLst>
          </p:cNvPr>
          <p:cNvCxnSpPr>
            <a:cxnSpLocks/>
          </p:cNvCxnSpPr>
          <p:nvPr/>
        </p:nvCxnSpPr>
        <p:spPr>
          <a:xfrm flipH="1" flipV="1">
            <a:off x="3920248" y="6327093"/>
            <a:ext cx="3874" cy="27152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2" name="Straight Arrow Connector 441">
            <a:extLst>
              <a:ext uri="{FF2B5EF4-FFF2-40B4-BE49-F238E27FC236}">
                <a16:creationId xmlns:a16="http://schemas.microsoft.com/office/drawing/2014/main" id="{C56A4221-03FB-456E-8FF6-54980F6AFB75}"/>
              </a:ext>
            </a:extLst>
          </p:cNvPr>
          <p:cNvCxnSpPr>
            <a:cxnSpLocks/>
          </p:cNvCxnSpPr>
          <p:nvPr/>
        </p:nvCxnSpPr>
        <p:spPr>
          <a:xfrm>
            <a:off x="5395901" y="6009965"/>
            <a:ext cx="8519" cy="30304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3" name="Straight Arrow Connector 442">
            <a:extLst>
              <a:ext uri="{FF2B5EF4-FFF2-40B4-BE49-F238E27FC236}">
                <a16:creationId xmlns:a16="http://schemas.microsoft.com/office/drawing/2014/main" id="{3EDD7FD1-402B-43E8-BAA3-FA572DA7556E}"/>
              </a:ext>
            </a:extLst>
          </p:cNvPr>
          <p:cNvCxnSpPr>
            <a:cxnSpLocks/>
          </p:cNvCxnSpPr>
          <p:nvPr/>
        </p:nvCxnSpPr>
        <p:spPr>
          <a:xfrm flipV="1">
            <a:off x="6270627" y="6348755"/>
            <a:ext cx="0" cy="26402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5" name="Straight Arrow Connector 444">
            <a:extLst>
              <a:ext uri="{FF2B5EF4-FFF2-40B4-BE49-F238E27FC236}">
                <a16:creationId xmlns:a16="http://schemas.microsoft.com/office/drawing/2014/main" id="{4FE3A241-E161-4902-974A-1F7F42586C3C}"/>
              </a:ext>
            </a:extLst>
          </p:cNvPr>
          <p:cNvCxnSpPr>
            <a:cxnSpLocks/>
          </p:cNvCxnSpPr>
          <p:nvPr/>
        </p:nvCxnSpPr>
        <p:spPr>
          <a:xfrm flipH="1">
            <a:off x="7303061" y="6046608"/>
            <a:ext cx="6015" cy="27060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7" name="Straight Arrow Connector 446">
            <a:extLst>
              <a:ext uri="{FF2B5EF4-FFF2-40B4-BE49-F238E27FC236}">
                <a16:creationId xmlns:a16="http://schemas.microsoft.com/office/drawing/2014/main" id="{62E757A8-5E0B-4FEC-B8CF-B4D3F66041D3}"/>
              </a:ext>
            </a:extLst>
          </p:cNvPr>
          <p:cNvCxnSpPr>
            <a:cxnSpLocks/>
          </p:cNvCxnSpPr>
          <p:nvPr/>
        </p:nvCxnSpPr>
        <p:spPr>
          <a:xfrm flipH="1">
            <a:off x="9279571" y="5872157"/>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8" name="Straight Arrow Connector 447">
            <a:extLst>
              <a:ext uri="{FF2B5EF4-FFF2-40B4-BE49-F238E27FC236}">
                <a16:creationId xmlns:a16="http://schemas.microsoft.com/office/drawing/2014/main" id="{69FEAEC3-3539-4B9D-815F-5A46F160D7C6}"/>
              </a:ext>
            </a:extLst>
          </p:cNvPr>
          <p:cNvCxnSpPr>
            <a:cxnSpLocks/>
          </p:cNvCxnSpPr>
          <p:nvPr/>
        </p:nvCxnSpPr>
        <p:spPr>
          <a:xfrm flipV="1">
            <a:off x="11410087" y="5667407"/>
            <a:ext cx="368981" cy="2181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0" name="Straight Arrow Connector 449">
            <a:extLst>
              <a:ext uri="{FF2B5EF4-FFF2-40B4-BE49-F238E27FC236}">
                <a16:creationId xmlns:a16="http://schemas.microsoft.com/office/drawing/2014/main" id="{51C2604B-07EE-4D67-B071-EE44FC31CCB7}"/>
              </a:ext>
            </a:extLst>
          </p:cNvPr>
          <p:cNvCxnSpPr>
            <a:cxnSpLocks/>
          </p:cNvCxnSpPr>
          <p:nvPr/>
        </p:nvCxnSpPr>
        <p:spPr>
          <a:xfrm flipH="1">
            <a:off x="10288323" y="4702971"/>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1" name="Straight Arrow Connector 450">
            <a:extLst>
              <a:ext uri="{FF2B5EF4-FFF2-40B4-BE49-F238E27FC236}">
                <a16:creationId xmlns:a16="http://schemas.microsoft.com/office/drawing/2014/main" id="{36C3674B-F5A4-41A2-920D-D87FBB470EBA}"/>
              </a:ext>
            </a:extLst>
          </p:cNvPr>
          <p:cNvCxnSpPr>
            <a:cxnSpLocks/>
          </p:cNvCxnSpPr>
          <p:nvPr/>
        </p:nvCxnSpPr>
        <p:spPr>
          <a:xfrm flipH="1">
            <a:off x="8525085" y="4624498"/>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2" name="Straight Arrow Connector 451">
            <a:extLst>
              <a:ext uri="{FF2B5EF4-FFF2-40B4-BE49-F238E27FC236}">
                <a16:creationId xmlns:a16="http://schemas.microsoft.com/office/drawing/2014/main" id="{B8C9D3EA-F7D0-49F6-A4BD-7F304C642ACF}"/>
              </a:ext>
            </a:extLst>
          </p:cNvPr>
          <p:cNvCxnSpPr>
            <a:cxnSpLocks/>
          </p:cNvCxnSpPr>
          <p:nvPr/>
        </p:nvCxnSpPr>
        <p:spPr>
          <a:xfrm flipH="1">
            <a:off x="6968050" y="4745481"/>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09" name="Group 408">
            <a:extLst>
              <a:ext uri="{FF2B5EF4-FFF2-40B4-BE49-F238E27FC236}">
                <a16:creationId xmlns:a16="http://schemas.microsoft.com/office/drawing/2014/main" id="{3DB4190D-547F-4BEE-B104-87B08CC48396}"/>
              </a:ext>
            </a:extLst>
          </p:cNvPr>
          <p:cNvGrpSpPr/>
          <p:nvPr/>
        </p:nvGrpSpPr>
        <p:grpSpPr>
          <a:xfrm>
            <a:off x="9801392" y="5172889"/>
            <a:ext cx="710773" cy="1289964"/>
            <a:chOff x="290179" y="10012284"/>
            <a:chExt cx="1066723" cy="2139952"/>
          </a:xfrm>
        </p:grpSpPr>
        <p:sp>
          <p:nvSpPr>
            <p:cNvPr id="410" name="Can 289">
              <a:extLst>
                <a:ext uri="{FF2B5EF4-FFF2-40B4-BE49-F238E27FC236}">
                  <a16:creationId xmlns:a16="http://schemas.microsoft.com/office/drawing/2014/main" id="{B156E424-1D5C-412E-AB05-8E960A603FBA}"/>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1" name="Heptagon 410">
              <a:extLst>
                <a:ext uri="{FF2B5EF4-FFF2-40B4-BE49-F238E27FC236}">
                  <a16:creationId xmlns:a16="http://schemas.microsoft.com/office/drawing/2014/main" id="{654145D5-4BBE-4433-8178-F8928C47D2CC}"/>
                </a:ext>
              </a:extLst>
            </p:cNvPr>
            <p:cNvSpPr/>
            <p:nvPr/>
          </p:nvSpPr>
          <p:spPr>
            <a:xfrm>
              <a:off x="290179" y="10012284"/>
              <a:ext cx="1066723" cy="982508"/>
            </a:xfrm>
            <a:prstGeom prst="heptagon">
              <a:avLst/>
            </a:prstGeom>
            <a:solidFill>
              <a:schemeClr val="bg1"/>
            </a:solidFill>
            <a:ln w="1016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28" name="TextBox 427">
            <a:extLst>
              <a:ext uri="{FF2B5EF4-FFF2-40B4-BE49-F238E27FC236}">
                <a16:creationId xmlns:a16="http://schemas.microsoft.com/office/drawing/2014/main" id="{C3665CC8-4694-4656-87D4-1157EB4CA89A}"/>
              </a:ext>
            </a:extLst>
          </p:cNvPr>
          <p:cNvSpPr txBox="1"/>
          <p:nvPr/>
        </p:nvSpPr>
        <p:spPr>
          <a:xfrm>
            <a:off x="9546307" y="5262031"/>
            <a:ext cx="1245493" cy="507831"/>
          </a:xfrm>
          <a:prstGeom prst="rect">
            <a:avLst/>
          </a:prstGeom>
          <a:noFill/>
        </p:spPr>
        <p:txBody>
          <a:bodyPr wrap="square" rtlCol="0">
            <a:spAutoFit/>
          </a:bodyPr>
          <a:lstStyle/>
          <a:p>
            <a:pPr algn="ctr"/>
            <a:r>
              <a:rPr lang="en-GB" sz="1100" b="1" dirty="0"/>
              <a:t>Autumn</a:t>
            </a:r>
          </a:p>
          <a:p>
            <a:pPr algn="ctr"/>
            <a:r>
              <a:rPr lang="en-GB" sz="1600" b="1" dirty="0"/>
              <a:t>2</a:t>
            </a:r>
          </a:p>
        </p:txBody>
      </p:sp>
      <p:cxnSp>
        <p:nvCxnSpPr>
          <p:cNvPr id="456" name="Straight Arrow Connector 455">
            <a:extLst>
              <a:ext uri="{FF2B5EF4-FFF2-40B4-BE49-F238E27FC236}">
                <a16:creationId xmlns:a16="http://schemas.microsoft.com/office/drawing/2014/main" id="{D0442D36-5137-4D6A-A789-3AD6B80627CD}"/>
              </a:ext>
            </a:extLst>
          </p:cNvPr>
          <p:cNvCxnSpPr>
            <a:cxnSpLocks/>
          </p:cNvCxnSpPr>
          <p:nvPr/>
        </p:nvCxnSpPr>
        <p:spPr>
          <a:xfrm flipV="1">
            <a:off x="8078646" y="5045071"/>
            <a:ext cx="0" cy="22633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7" name="Straight Arrow Connector 456">
            <a:extLst>
              <a:ext uri="{FF2B5EF4-FFF2-40B4-BE49-F238E27FC236}">
                <a16:creationId xmlns:a16="http://schemas.microsoft.com/office/drawing/2014/main" id="{1C349C4D-24AF-4F81-90D7-18CEC271B96B}"/>
              </a:ext>
            </a:extLst>
          </p:cNvPr>
          <p:cNvCxnSpPr>
            <a:cxnSpLocks/>
          </p:cNvCxnSpPr>
          <p:nvPr/>
        </p:nvCxnSpPr>
        <p:spPr>
          <a:xfrm flipV="1">
            <a:off x="6266203" y="5011286"/>
            <a:ext cx="0" cy="26402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12" name="Group 411">
            <a:extLst>
              <a:ext uri="{FF2B5EF4-FFF2-40B4-BE49-F238E27FC236}">
                <a16:creationId xmlns:a16="http://schemas.microsoft.com/office/drawing/2014/main" id="{C02BEF8B-1831-4598-BE96-8BF76A8D35DE}"/>
              </a:ext>
            </a:extLst>
          </p:cNvPr>
          <p:cNvGrpSpPr/>
          <p:nvPr/>
        </p:nvGrpSpPr>
        <p:grpSpPr>
          <a:xfrm>
            <a:off x="3371206" y="3803787"/>
            <a:ext cx="710773" cy="1425881"/>
            <a:chOff x="290179" y="10012285"/>
            <a:chExt cx="1066723" cy="2139951"/>
          </a:xfrm>
        </p:grpSpPr>
        <p:sp>
          <p:nvSpPr>
            <p:cNvPr id="413" name="Can 289">
              <a:extLst>
                <a:ext uri="{FF2B5EF4-FFF2-40B4-BE49-F238E27FC236}">
                  <a16:creationId xmlns:a16="http://schemas.microsoft.com/office/drawing/2014/main" id="{7BAD4405-7E03-4C8C-854D-4A509EEE2A02}"/>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4" name="Heptagon 413">
              <a:extLst>
                <a:ext uri="{FF2B5EF4-FFF2-40B4-BE49-F238E27FC236}">
                  <a16:creationId xmlns:a16="http://schemas.microsoft.com/office/drawing/2014/main" id="{54849351-B8E7-4D5F-92C0-D2F9A91F2D1D}"/>
                </a:ext>
              </a:extLst>
            </p:cNvPr>
            <p:cNvSpPr/>
            <p:nvPr/>
          </p:nvSpPr>
          <p:spPr>
            <a:xfrm>
              <a:off x="290179" y="10012285"/>
              <a:ext cx="1066723" cy="982508"/>
            </a:xfrm>
            <a:prstGeom prst="heptagon">
              <a:avLst/>
            </a:prstGeom>
            <a:solidFill>
              <a:schemeClr val="bg1"/>
            </a:solidFill>
            <a:ln w="101600">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461" name="Straight Arrow Connector 460">
            <a:extLst>
              <a:ext uri="{FF2B5EF4-FFF2-40B4-BE49-F238E27FC236}">
                <a16:creationId xmlns:a16="http://schemas.microsoft.com/office/drawing/2014/main" id="{F8F8EB04-8E27-4400-A68E-B163020B98F5}"/>
              </a:ext>
            </a:extLst>
          </p:cNvPr>
          <p:cNvCxnSpPr>
            <a:cxnSpLocks/>
          </p:cNvCxnSpPr>
          <p:nvPr/>
        </p:nvCxnSpPr>
        <p:spPr>
          <a:xfrm flipH="1">
            <a:off x="4328949" y="4731510"/>
            <a:ext cx="73180" cy="30207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3" name="Straight Arrow Connector 462">
            <a:extLst>
              <a:ext uri="{FF2B5EF4-FFF2-40B4-BE49-F238E27FC236}">
                <a16:creationId xmlns:a16="http://schemas.microsoft.com/office/drawing/2014/main" id="{908D0BD2-69C5-4CE0-9037-F4E8BEBFBD63}"/>
              </a:ext>
            </a:extLst>
          </p:cNvPr>
          <p:cNvCxnSpPr>
            <a:cxnSpLocks/>
          </p:cNvCxnSpPr>
          <p:nvPr/>
        </p:nvCxnSpPr>
        <p:spPr>
          <a:xfrm>
            <a:off x="2647356" y="4793300"/>
            <a:ext cx="20013" cy="23981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DE87C24-4839-4B09-943C-A779E1493D31}"/>
              </a:ext>
            </a:extLst>
          </p:cNvPr>
          <p:cNvSpPr txBox="1"/>
          <p:nvPr/>
        </p:nvSpPr>
        <p:spPr>
          <a:xfrm>
            <a:off x="2477834" y="4391233"/>
            <a:ext cx="1125592" cy="400110"/>
          </a:xfrm>
          <a:prstGeom prst="rect">
            <a:avLst/>
          </a:prstGeom>
          <a:noFill/>
        </p:spPr>
        <p:txBody>
          <a:bodyPr wrap="square" rtlCol="0">
            <a:spAutoFit/>
          </a:bodyPr>
          <a:lstStyle/>
          <a:p>
            <a:r>
              <a:rPr lang="en-GB" sz="1000" b="1" dirty="0"/>
              <a:t>FT - Using the hob / conduction</a:t>
            </a:r>
          </a:p>
        </p:txBody>
      </p:sp>
      <p:cxnSp>
        <p:nvCxnSpPr>
          <p:cNvPr id="464" name="Straight Arrow Connector 463">
            <a:extLst>
              <a:ext uri="{FF2B5EF4-FFF2-40B4-BE49-F238E27FC236}">
                <a16:creationId xmlns:a16="http://schemas.microsoft.com/office/drawing/2014/main" id="{93EC07EF-965A-4C62-8C0E-4DAD2BC35B54}"/>
              </a:ext>
            </a:extLst>
          </p:cNvPr>
          <p:cNvCxnSpPr>
            <a:cxnSpLocks/>
          </p:cNvCxnSpPr>
          <p:nvPr/>
        </p:nvCxnSpPr>
        <p:spPr>
          <a:xfrm flipH="1" flipV="1">
            <a:off x="695178" y="4447791"/>
            <a:ext cx="232187" cy="979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6" name="Straight Arrow Connector 465">
            <a:extLst>
              <a:ext uri="{FF2B5EF4-FFF2-40B4-BE49-F238E27FC236}">
                <a16:creationId xmlns:a16="http://schemas.microsoft.com/office/drawing/2014/main" id="{35857086-0433-42DC-9BCA-9BF974185F82}"/>
              </a:ext>
            </a:extLst>
          </p:cNvPr>
          <p:cNvCxnSpPr>
            <a:cxnSpLocks/>
          </p:cNvCxnSpPr>
          <p:nvPr/>
        </p:nvCxnSpPr>
        <p:spPr>
          <a:xfrm>
            <a:off x="1525725" y="3397455"/>
            <a:ext cx="49938" cy="40310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9" name="Straight Arrow Connector 468">
            <a:extLst>
              <a:ext uri="{FF2B5EF4-FFF2-40B4-BE49-F238E27FC236}">
                <a16:creationId xmlns:a16="http://schemas.microsoft.com/office/drawing/2014/main" id="{EF6B2724-ACE2-42E6-8A4E-4053ABD479CE}"/>
              </a:ext>
            </a:extLst>
          </p:cNvPr>
          <p:cNvCxnSpPr>
            <a:cxnSpLocks/>
          </p:cNvCxnSpPr>
          <p:nvPr/>
        </p:nvCxnSpPr>
        <p:spPr>
          <a:xfrm>
            <a:off x="2899502" y="3626118"/>
            <a:ext cx="23705" cy="23566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1" name="Straight Arrow Connector 470">
            <a:extLst>
              <a:ext uri="{FF2B5EF4-FFF2-40B4-BE49-F238E27FC236}">
                <a16:creationId xmlns:a16="http://schemas.microsoft.com/office/drawing/2014/main" id="{22AC230B-9715-4891-89EB-CA641EF07001}"/>
              </a:ext>
            </a:extLst>
          </p:cNvPr>
          <p:cNvCxnSpPr>
            <a:cxnSpLocks/>
          </p:cNvCxnSpPr>
          <p:nvPr/>
        </p:nvCxnSpPr>
        <p:spPr>
          <a:xfrm>
            <a:off x="4340794" y="3445504"/>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4" name="Straight Arrow Connector 473">
            <a:extLst>
              <a:ext uri="{FF2B5EF4-FFF2-40B4-BE49-F238E27FC236}">
                <a16:creationId xmlns:a16="http://schemas.microsoft.com/office/drawing/2014/main" id="{DD8E00D4-3F1E-4CCC-9FF8-DC1B7CC2E7BE}"/>
              </a:ext>
            </a:extLst>
          </p:cNvPr>
          <p:cNvCxnSpPr>
            <a:cxnSpLocks/>
          </p:cNvCxnSpPr>
          <p:nvPr/>
        </p:nvCxnSpPr>
        <p:spPr>
          <a:xfrm>
            <a:off x="8657274" y="3581082"/>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5" name="Straight Arrow Connector 474">
            <a:extLst>
              <a:ext uri="{FF2B5EF4-FFF2-40B4-BE49-F238E27FC236}">
                <a16:creationId xmlns:a16="http://schemas.microsoft.com/office/drawing/2014/main" id="{AC823528-2FFE-48B0-B070-BDB9E53287CF}"/>
              </a:ext>
            </a:extLst>
          </p:cNvPr>
          <p:cNvCxnSpPr>
            <a:cxnSpLocks/>
          </p:cNvCxnSpPr>
          <p:nvPr/>
        </p:nvCxnSpPr>
        <p:spPr>
          <a:xfrm flipV="1">
            <a:off x="7439490" y="3885567"/>
            <a:ext cx="0" cy="26402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6" name="Straight Arrow Connector 475">
            <a:extLst>
              <a:ext uri="{FF2B5EF4-FFF2-40B4-BE49-F238E27FC236}">
                <a16:creationId xmlns:a16="http://schemas.microsoft.com/office/drawing/2014/main" id="{7879B406-75AA-4A6C-8F72-E830894F61A4}"/>
              </a:ext>
            </a:extLst>
          </p:cNvPr>
          <p:cNvCxnSpPr>
            <a:cxnSpLocks/>
          </p:cNvCxnSpPr>
          <p:nvPr/>
        </p:nvCxnSpPr>
        <p:spPr>
          <a:xfrm flipV="1">
            <a:off x="9567848" y="3830143"/>
            <a:ext cx="0" cy="26402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8" name="Straight Arrow Connector 477">
            <a:extLst>
              <a:ext uri="{FF2B5EF4-FFF2-40B4-BE49-F238E27FC236}">
                <a16:creationId xmlns:a16="http://schemas.microsoft.com/office/drawing/2014/main" id="{384EFB37-AABA-401F-A996-54114D67C160}"/>
              </a:ext>
            </a:extLst>
          </p:cNvPr>
          <p:cNvCxnSpPr>
            <a:cxnSpLocks/>
          </p:cNvCxnSpPr>
          <p:nvPr/>
        </p:nvCxnSpPr>
        <p:spPr>
          <a:xfrm flipV="1">
            <a:off x="11365230" y="3198992"/>
            <a:ext cx="499110" cy="49112"/>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0" name="Straight Arrow Connector 479">
            <a:extLst>
              <a:ext uri="{FF2B5EF4-FFF2-40B4-BE49-F238E27FC236}">
                <a16:creationId xmlns:a16="http://schemas.microsoft.com/office/drawing/2014/main" id="{2AE8ECCB-7F72-41D8-8B6B-ADE6C234E956}"/>
              </a:ext>
            </a:extLst>
          </p:cNvPr>
          <p:cNvCxnSpPr>
            <a:cxnSpLocks/>
          </p:cNvCxnSpPr>
          <p:nvPr/>
        </p:nvCxnSpPr>
        <p:spPr>
          <a:xfrm>
            <a:off x="10935567" y="2238457"/>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1" name="Straight Arrow Connector 480">
            <a:extLst>
              <a:ext uri="{FF2B5EF4-FFF2-40B4-BE49-F238E27FC236}">
                <a16:creationId xmlns:a16="http://schemas.microsoft.com/office/drawing/2014/main" id="{B2B26B1B-F95F-4944-82D8-C7746C376514}"/>
              </a:ext>
            </a:extLst>
          </p:cNvPr>
          <p:cNvCxnSpPr>
            <a:cxnSpLocks/>
          </p:cNvCxnSpPr>
          <p:nvPr/>
        </p:nvCxnSpPr>
        <p:spPr>
          <a:xfrm>
            <a:off x="9771153" y="2242293"/>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2" name="Straight Arrow Connector 481">
            <a:extLst>
              <a:ext uri="{FF2B5EF4-FFF2-40B4-BE49-F238E27FC236}">
                <a16:creationId xmlns:a16="http://schemas.microsoft.com/office/drawing/2014/main" id="{936D9430-EBED-421C-A584-37360A2574DA}"/>
              </a:ext>
            </a:extLst>
          </p:cNvPr>
          <p:cNvCxnSpPr>
            <a:cxnSpLocks/>
          </p:cNvCxnSpPr>
          <p:nvPr/>
        </p:nvCxnSpPr>
        <p:spPr>
          <a:xfrm>
            <a:off x="8372068" y="2196660"/>
            <a:ext cx="0" cy="341522"/>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6" name="Straight Arrow Connector 485">
            <a:extLst>
              <a:ext uri="{FF2B5EF4-FFF2-40B4-BE49-F238E27FC236}">
                <a16:creationId xmlns:a16="http://schemas.microsoft.com/office/drawing/2014/main" id="{6E84E3CC-A1B5-4967-A0F5-3F322504D406}"/>
              </a:ext>
            </a:extLst>
          </p:cNvPr>
          <p:cNvCxnSpPr>
            <a:cxnSpLocks/>
          </p:cNvCxnSpPr>
          <p:nvPr/>
        </p:nvCxnSpPr>
        <p:spPr>
          <a:xfrm>
            <a:off x="5225565" y="2224097"/>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8" name="Straight Arrow Connector 487">
            <a:extLst>
              <a:ext uri="{FF2B5EF4-FFF2-40B4-BE49-F238E27FC236}">
                <a16:creationId xmlns:a16="http://schemas.microsoft.com/office/drawing/2014/main" id="{C9E1666E-F815-4945-A16A-892CB5101C4C}"/>
              </a:ext>
            </a:extLst>
          </p:cNvPr>
          <p:cNvCxnSpPr>
            <a:cxnSpLocks/>
          </p:cNvCxnSpPr>
          <p:nvPr/>
        </p:nvCxnSpPr>
        <p:spPr>
          <a:xfrm>
            <a:off x="3757090" y="2341219"/>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9" name="Straight Arrow Connector 488">
            <a:extLst>
              <a:ext uri="{FF2B5EF4-FFF2-40B4-BE49-F238E27FC236}">
                <a16:creationId xmlns:a16="http://schemas.microsoft.com/office/drawing/2014/main" id="{5A181472-BA59-498D-891B-CEF731DC877A}"/>
              </a:ext>
            </a:extLst>
          </p:cNvPr>
          <p:cNvCxnSpPr>
            <a:cxnSpLocks/>
          </p:cNvCxnSpPr>
          <p:nvPr/>
        </p:nvCxnSpPr>
        <p:spPr>
          <a:xfrm flipH="1">
            <a:off x="491635" y="2047399"/>
            <a:ext cx="290732"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1" name="Straight Arrow Connector 490">
            <a:extLst>
              <a:ext uri="{FF2B5EF4-FFF2-40B4-BE49-F238E27FC236}">
                <a16:creationId xmlns:a16="http://schemas.microsoft.com/office/drawing/2014/main" id="{7AE40843-1505-4959-B3F4-8A1C4B5F0588}"/>
              </a:ext>
            </a:extLst>
          </p:cNvPr>
          <p:cNvCxnSpPr>
            <a:cxnSpLocks/>
          </p:cNvCxnSpPr>
          <p:nvPr/>
        </p:nvCxnSpPr>
        <p:spPr>
          <a:xfrm flipV="1">
            <a:off x="2486485" y="1446934"/>
            <a:ext cx="42797" cy="27223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2" name="Straight Arrow Connector 491">
            <a:extLst>
              <a:ext uri="{FF2B5EF4-FFF2-40B4-BE49-F238E27FC236}">
                <a16:creationId xmlns:a16="http://schemas.microsoft.com/office/drawing/2014/main" id="{4D2A429C-7565-46FE-80AC-01A54571FA49}"/>
              </a:ext>
            </a:extLst>
          </p:cNvPr>
          <p:cNvCxnSpPr>
            <a:cxnSpLocks/>
          </p:cNvCxnSpPr>
          <p:nvPr/>
        </p:nvCxnSpPr>
        <p:spPr>
          <a:xfrm flipV="1">
            <a:off x="3456579" y="1393012"/>
            <a:ext cx="145563" cy="24748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3" name="Straight Arrow Connector 492">
            <a:extLst>
              <a:ext uri="{FF2B5EF4-FFF2-40B4-BE49-F238E27FC236}">
                <a16:creationId xmlns:a16="http://schemas.microsoft.com/office/drawing/2014/main" id="{94669650-8428-4ABE-8EC3-79541F0C11DA}"/>
              </a:ext>
            </a:extLst>
          </p:cNvPr>
          <p:cNvCxnSpPr>
            <a:cxnSpLocks/>
          </p:cNvCxnSpPr>
          <p:nvPr/>
        </p:nvCxnSpPr>
        <p:spPr>
          <a:xfrm>
            <a:off x="6275261" y="1126783"/>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0" name="TextBox 429">
            <a:extLst>
              <a:ext uri="{FF2B5EF4-FFF2-40B4-BE49-F238E27FC236}">
                <a16:creationId xmlns:a16="http://schemas.microsoft.com/office/drawing/2014/main" id="{E5A14541-2B07-4F52-AC03-709300C3F334}"/>
              </a:ext>
            </a:extLst>
          </p:cNvPr>
          <p:cNvSpPr txBox="1"/>
          <p:nvPr/>
        </p:nvSpPr>
        <p:spPr>
          <a:xfrm>
            <a:off x="3104503" y="3897250"/>
            <a:ext cx="1245493" cy="507831"/>
          </a:xfrm>
          <a:prstGeom prst="rect">
            <a:avLst/>
          </a:prstGeom>
          <a:noFill/>
        </p:spPr>
        <p:txBody>
          <a:bodyPr wrap="square" rtlCol="0">
            <a:spAutoFit/>
          </a:bodyPr>
          <a:lstStyle/>
          <a:p>
            <a:pPr algn="ctr"/>
            <a:r>
              <a:rPr lang="en-GB" sz="1100" b="1" dirty="0"/>
              <a:t>Spring</a:t>
            </a:r>
          </a:p>
          <a:p>
            <a:pPr algn="ctr"/>
            <a:r>
              <a:rPr lang="en-GB" sz="1600" b="1" dirty="0"/>
              <a:t>1</a:t>
            </a:r>
          </a:p>
        </p:txBody>
      </p:sp>
      <p:cxnSp>
        <p:nvCxnSpPr>
          <p:cNvPr id="497" name="Straight Arrow Connector 496">
            <a:extLst>
              <a:ext uri="{FF2B5EF4-FFF2-40B4-BE49-F238E27FC236}">
                <a16:creationId xmlns:a16="http://schemas.microsoft.com/office/drawing/2014/main" id="{C2D98706-CCC8-413B-8364-86DC0CD779C9}"/>
              </a:ext>
            </a:extLst>
          </p:cNvPr>
          <p:cNvCxnSpPr>
            <a:cxnSpLocks/>
          </p:cNvCxnSpPr>
          <p:nvPr/>
        </p:nvCxnSpPr>
        <p:spPr>
          <a:xfrm flipH="1" flipV="1">
            <a:off x="2853141" y="4996309"/>
            <a:ext cx="3874" cy="27152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514" name="Picture 513">
            <a:extLst>
              <a:ext uri="{FF2B5EF4-FFF2-40B4-BE49-F238E27FC236}">
                <a16:creationId xmlns:a16="http://schemas.microsoft.com/office/drawing/2014/main" id="{52ABB19E-83DE-4AEA-A6F9-4A4C1CA39C41}"/>
              </a:ext>
            </a:extLst>
          </p:cNvPr>
          <p:cNvPicPr>
            <a:picLocks noChangeAspect="1"/>
          </p:cNvPicPr>
          <p:nvPr/>
        </p:nvPicPr>
        <p:blipFill>
          <a:blip r:embed="rId5"/>
          <a:stretch>
            <a:fillRect/>
          </a:stretch>
        </p:blipFill>
        <p:spPr>
          <a:xfrm>
            <a:off x="2182040" y="5764215"/>
            <a:ext cx="283572" cy="249284"/>
          </a:xfrm>
          <a:prstGeom prst="rect">
            <a:avLst/>
          </a:prstGeom>
        </p:spPr>
      </p:pic>
      <p:pic>
        <p:nvPicPr>
          <p:cNvPr id="2" name="Picture 1">
            <a:extLst>
              <a:ext uri="{FF2B5EF4-FFF2-40B4-BE49-F238E27FC236}">
                <a16:creationId xmlns:a16="http://schemas.microsoft.com/office/drawing/2014/main" id="{2FD7EB2D-FDA3-7282-81AA-A2BB70127EFD}"/>
              </a:ext>
            </a:extLst>
          </p:cNvPr>
          <p:cNvPicPr>
            <a:picLocks noChangeAspect="1"/>
          </p:cNvPicPr>
          <p:nvPr/>
        </p:nvPicPr>
        <p:blipFill>
          <a:blip r:embed="rId6"/>
          <a:stretch>
            <a:fillRect/>
          </a:stretch>
        </p:blipFill>
        <p:spPr>
          <a:xfrm>
            <a:off x="3597558" y="5638913"/>
            <a:ext cx="662337" cy="496113"/>
          </a:xfrm>
          <a:prstGeom prst="rect">
            <a:avLst/>
          </a:prstGeom>
        </p:spPr>
      </p:pic>
      <p:pic>
        <p:nvPicPr>
          <p:cNvPr id="3" name="Picture 2">
            <a:extLst>
              <a:ext uri="{FF2B5EF4-FFF2-40B4-BE49-F238E27FC236}">
                <a16:creationId xmlns:a16="http://schemas.microsoft.com/office/drawing/2014/main" id="{E6F66A41-51BD-73CC-AE92-58C0A91F1D44}"/>
              </a:ext>
            </a:extLst>
          </p:cNvPr>
          <p:cNvPicPr>
            <a:picLocks noChangeAspect="1"/>
          </p:cNvPicPr>
          <p:nvPr/>
        </p:nvPicPr>
        <p:blipFill>
          <a:blip r:embed="rId7"/>
          <a:stretch>
            <a:fillRect/>
          </a:stretch>
        </p:blipFill>
        <p:spPr>
          <a:xfrm>
            <a:off x="4508075" y="6462853"/>
            <a:ext cx="362422" cy="367191"/>
          </a:xfrm>
          <a:prstGeom prst="rect">
            <a:avLst/>
          </a:prstGeom>
        </p:spPr>
      </p:pic>
      <p:pic>
        <p:nvPicPr>
          <p:cNvPr id="62" name="Picture 61">
            <a:extLst>
              <a:ext uri="{FF2B5EF4-FFF2-40B4-BE49-F238E27FC236}">
                <a16:creationId xmlns:a16="http://schemas.microsoft.com/office/drawing/2014/main" id="{69E1EF72-3670-97E9-0005-A11F32364394}"/>
              </a:ext>
            </a:extLst>
          </p:cNvPr>
          <p:cNvPicPr>
            <a:picLocks noChangeAspect="1"/>
          </p:cNvPicPr>
          <p:nvPr/>
        </p:nvPicPr>
        <p:blipFill>
          <a:blip r:embed="rId8"/>
          <a:stretch>
            <a:fillRect/>
          </a:stretch>
        </p:blipFill>
        <p:spPr>
          <a:xfrm>
            <a:off x="8038693" y="5736486"/>
            <a:ext cx="365792" cy="365792"/>
          </a:xfrm>
          <a:prstGeom prst="rect">
            <a:avLst/>
          </a:prstGeom>
        </p:spPr>
      </p:pic>
      <p:pic>
        <p:nvPicPr>
          <p:cNvPr id="63" name="Picture 62">
            <a:extLst>
              <a:ext uri="{FF2B5EF4-FFF2-40B4-BE49-F238E27FC236}">
                <a16:creationId xmlns:a16="http://schemas.microsoft.com/office/drawing/2014/main" id="{7EEE7AB6-EEE8-2350-8241-CE064E5051A6}"/>
              </a:ext>
            </a:extLst>
          </p:cNvPr>
          <p:cNvPicPr>
            <a:picLocks noChangeAspect="1"/>
          </p:cNvPicPr>
          <p:nvPr/>
        </p:nvPicPr>
        <p:blipFill>
          <a:blip r:embed="rId9"/>
          <a:stretch>
            <a:fillRect/>
          </a:stretch>
        </p:blipFill>
        <p:spPr>
          <a:xfrm>
            <a:off x="6676113" y="6500000"/>
            <a:ext cx="530398" cy="323116"/>
          </a:xfrm>
          <a:prstGeom prst="rect">
            <a:avLst/>
          </a:prstGeom>
        </p:spPr>
      </p:pic>
      <p:pic>
        <p:nvPicPr>
          <p:cNvPr id="449" name="Picture 448">
            <a:extLst>
              <a:ext uri="{FF2B5EF4-FFF2-40B4-BE49-F238E27FC236}">
                <a16:creationId xmlns:a16="http://schemas.microsoft.com/office/drawing/2014/main" id="{65A4D114-435C-8D05-853D-84FD79EC4AD0}"/>
              </a:ext>
            </a:extLst>
          </p:cNvPr>
          <p:cNvPicPr>
            <a:picLocks noChangeAspect="1"/>
          </p:cNvPicPr>
          <p:nvPr/>
        </p:nvPicPr>
        <p:blipFill rotWithShape="1">
          <a:blip r:embed="rId10"/>
          <a:srcRect l="11316" t="18634" r="18311" b="9893"/>
          <a:stretch/>
        </p:blipFill>
        <p:spPr>
          <a:xfrm>
            <a:off x="5770045" y="5689031"/>
            <a:ext cx="581499" cy="381027"/>
          </a:xfrm>
          <a:prstGeom prst="rect">
            <a:avLst/>
          </a:prstGeom>
        </p:spPr>
      </p:pic>
      <p:sp>
        <p:nvSpPr>
          <p:cNvPr id="458" name="TextBox 457">
            <a:extLst>
              <a:ext uri="{FF2B5EF4-FFF2-40B4-BE49-F238E27FC236}">
                <a16:creationId xmlns:a16="http://schemas.microsoft.com/office/drawing/2014/main" id="{8930D9AB-4508-70EB-3727-C53CFB0F51AA}"/>
              </a:ext>
            </a:extLst>
          </p:cNvPr>
          <p:cNvSpPr txBox="1"/>
          <p:nvPr/>
        </p:nvSpPr>
        <p:spPr>
          <a:xfrm>
            <a:off x="10598449" y="5475375"/>
            <a:ext cx="1039479" cy="553998"/>
          </a:xfrm>
          <a:prstGeom prst="rect">
            <a:avLst/>
          </a:prstGeom>
          <a:noFill/>
        </p:spPr>
        <p:txBody>
          <a:bodyPr wrap="square" rtlCol="0">
            <a:spAutoFit/>
          </a:bodyPr>
          <a:lstStyle/>
          <a:p>
            <a:r>
              <a:rPr lang="en-GB" sz="1000" b="1" dirty="0"/>
              <a:t>DT – Health &amp; safety in the work shop</a:t>
            </a:r>
          </a:p>
        </p:txBody>
      </p:sp>
      <p:pic>
        <p:nvPicPr>
          <p:cNvPr id="465" name="Picture 464">
            <a:extLst>
              <a:ext uri="{FF2B5EF4-FFF2-40B4-BE49-F238E27FC236}">
                <a16:creationId xmlns:a16="http://schemas.microsoft.com/office/drawing/2014/main" id="{E4581BAC-54A2-1FD4-02FD-2B753B82F131}"/>
              </a:ext>
            </a:extLst>
          </p:cNvPr>
          <p:cNvPicPr>
            <a:picLocks noChangeAspect="1"/>
          </p:cNvPicPr>
          <p:nvPr/>
        </p:nvPicPr>
        <p:blipFill>
          <a:blip r:embed="rId11"/>
          <a:stretch>
            <a:fillRect/>
          </a:stretch>
        </p:blipFill>
        <p:spPr>
          <a:xfrm>
            <a:off x="11473419" y="4668232"/>
            <a:ext cx="579170" cy="265359"/>
          </a:xfrm>
          <a:prstGeom prst="rect">
            <a:avLst/>
          </a:prstGeom>
        </p:spPr>
      </p:pic>
      <p:pic>
        <p:nvPicPr>
          <p:cNvPr id="467" name="Picture 466">
            <a:extLst>
              <a:ext uri="{FF2B5EF4-FFF2-40B4-BE49-F238E27FC236}">
                <a16:creationId xmlns:a16="http://schemas.microsoft.com/office/drawing/2014/main" id="{3730195A-AF97-0E66-D80F-43FEEDE38BE3}"/>
              </a:ext>
            </a:extLst>
          </p:cNvPr>
          <p:cNvPicPr>
            <a:picLocks noChangeAspect="1"/>
          </p:cNvPicPr>
          <p:nvPr/>
        </p:nvPicPr>
        <p:blipFill>
          <a:blip r:embed="rId12"/>
          <a:stretch>
            <a:fillRect/>
          </a:stretch>
        </p:blipFill>
        <p:spPr>
          <a:xfrm>
            <a:off x="10437828" y="4359108"/>
            <a:ext cx="474144" cy="472037"/>
          </a:xfrm>
          <a:prstGeom prst="rect">
            <a:avLst/>
          </a:prstGeom>
        </p:spPr>
      </p:pic>
      <p:sp>
        <p:nvSpPr>
          <p:cNvPr id="470" name="TextBox 469">
            <a:extLst>
              <a:ext uri="{FF2B5EF4-FFF2-40B4-BE49-F238E27FC236}">
                <a16:creationId xmlns:a16="http://schemas.microsoft.com/office/drawing/2014/main" id="{23259626-7F39-8B43-7D15-4BA1576F12ED}"/>
              </a:ext>
            </a:extLst>
          </p:cNvPr>
          <p:cNvSpPr txBox="1"/>
          <p:nvPr/>
        </p:nvSpPr>
        <p:spPr>
          <a:xfrm>
            <a:off x="7858815" y="5233020"/>
            <a:ext cx="1483522" cy="400110"/>
          </a:xfrm>
          <a:prstGeom prst="rect">
            <a:avLst/>
          </a:prstGeom>
          <a:noFill/>
        </p:spPr>
        <p:txBody>
          <a:bodyPr wrap="square" rtlCol="0">
            <a:spAutoFit/>
          </a:bodyPr>
          <a:lstStyle/>
          <a:p>
            <a:r>
              <a:rPr lang="en-GB" sz="1000" b="1" dirty="0"/>
              <a:t>D&amp;T –Research, design brief, Specification.</a:t>
            </a:r>
          </a:p>
        </p:txBody>
      </p:sp>
      <p:sp>
        <p:nvSpPr>
          <p:cNvPr id="472" name="TextBox 471">
            <a:extLst>
              <a:ext uri="{FF2B5EF4-FFF2-40B4-BE49-F238E27FC236}">
                <a16:creationId xmlns:a16="http://schemas.microsoft.com/office/drawing/2014/main" id="{4DEF60AC-EC1F-62E1-27BD-1165BF991707}"/>
              </a:ext>
            </a:extLst>
          </p:cNvPr>
          <p:cNvSpPr txBox="1"/>
          <p:nvPr/>
        </p:nvSpPr>
        <p:spPr>
          <a:xfrm>
            <a:off x="5024893" y="4375294"/>
            <a:ext cx="863831" cy="400110"/>
          </a:xfrm>
          <a:prstGeom prst="rect">
            <a:avLst/>
          </a:prstGeom>
          <a:noFill/>
        </p:spPr>
        <p:txBody>
          <a:bodyPr wrap="square" rtlCol="0">
            <a:spAutoFit/>
          </a:bodyPr>
          <a:lstStyle/>
          <a:p>
            <a:r>
              <a:rPr lang="en-GB" sz="1000" b="1" dirty="0"/>
              <a:t>D&amp;T Construction</a:t>
            </a:r>
          </a:p>
        </p:txBody>
      </p:sp>
      <p:sp>
        <p:nvSpPr>
          <p:cNvPr id="479" name="TextBox 478">
            <a:extLst>
              <a:ext uri="{FF2B5EF4-FFF2-40B4-BE49-F238E27FC236}">
                <a16:creationId xmlns:a16="http://schemas.microsoft.com/office/drawing/2014/main" id="{B82095F3-B614-4F55-C73A-C1834ABC5BAE}"/>
              </a:ext>
            </a:extLst>
          </p:cNvPr>
          <p:cNvSpPr txBox="1"/>
          <p:nvPr/>
        </p:nvSpPr>
        <p:spPr>
          <a:xfrm>
            <a:off x="4679490" y="5238694"/>
            <a:ext cx="897807" cy="400110"/>
          </a:xfrm>
          <a:prstGeom prst="rect">
            <a:avLst/>
          </a:prstGeom>
          <a:noFill/>
        </p:spPr>
        <p:txBody>
          <a:bodyPr wrap="square" rtlCol="0">
            <a:spAutoFit/>
          </a:bodyPr>
          <a:lstStyle/>
          <a:p>
            <a:r>
              <a:rPr lang="en-GB" sz="1000" b="1" dirty="0"/>
              <a:t>D&amp;T Evaluation</a:t>
            </a:r>
          </a:p>
        </p:txBody>
      </p:sp>
      <p:cxnSp>
        <p:nvCxnSpPr>
          <p:cNvPr id="490" name="Straight Arrow Connector 489">
            <a:extLst>
              <a:ext uri="{FF2B5EF4-FFF2-40B4-BE49-F238E27FC236}">
                <a16:creationId xmlns:a16="http://schemas.microsoft.com/office/drawing/2014/main" id="{37F31FFC-268F-7863-97B7-B6B5779B2B19}"/>
              </a:ext>
            </a:extLst>
          </p:cNvPr>
          <p:cNvCxnSpPr>
            <a:cxnSpLocks/>
          </p:cNvCxnSpPr>
          <p:nvPr/>
        </p:nvCxnSpPr>
        <p:spPr>
          <a:xfrm flipV="1">
            <a:off x="5026129" y="5051726"/>
            <a:ext cx="0" cy="26402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4" name="Straight Arrow Connector 493">
            <a:extLst>
              <a:ext uri="{FF2B5EF4-FFF2-40B4-BE49-F238E27FC236}">
                <a16:creationId xmlns:a16="http://schemas.microsoft.com/office/drawing/2014/main" id="{D02E0140-3954-A485-48D2-E465334ADF3E}"/>
              </a:ext>
            </a:extLst>
          </p:cNvPr>
          <p:cNvCxnSpPr>
            <a:cxnSpLocks/>
          </p:cNvCxnSpPr>
          <p:nvPr/>
        </p:nvCxnSpPr>
        <p:spPr>
          <a:xfrm flipH="1">
            <a:off x="5495177" y="4734008"/>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496" name="Picture 495">
            <a:extLst>
              <a:ext uri="{FF2B5EF4-FFF2-40B4-BE49-F238E27FC236}">
                <a16:creationId xmlns:a16="http://schemas.microsoft.com/office/drawing/2014/main" id="{6361943B-C0BB-D677-E7DB-FFA541CAE6B2}"/>
              </a:ext>
            </a:extLst>
          </p:cNvPr>
          <p:cNvPicPr>
            <a:picLocks noChangeAspect="1"/>
          </p:cNvPicPr>
          <p:nvPr/>
        </p:nvPicPr>
        <p:blipFill rotWithShape="1">
          <a:blip r:embed="rId13"/>
          <a:srcRect l="7947" t="25439" r="8247" b="26584"/>
          <a:stretch/>
        </p:blipFill>
        <p:spPr>
          <a:xfrm>
            <a:off x="8817409" y="4539709"/>
            <a:ext cx="631914" cy="361756"/>
          </a:xfrm>
          <a:prstGeom prst="rect">
            <a:avLst/>
          </a:prstGeom>
        </p:spPr>
      </p:pic>
      <p:pic>
        <p:nvPicPr>
          <p:cNvPr id="498" name="Picture 497">
            <a:extLst>
              <a:ext uri="{FF2B5EF4-FFF2-40B4-BE49-F238E27FC236}">
                <a16:creationId xmlns:a16="http://schemas.microsoft.com/office/drawing/2014/main" id="{8157B5A4-CCD2-EDE2-2B28-2F3E0175FB43}"/>
              </a:ext>
            </a:extLst>
          </p:cNvPr>
          <p:cNvPicPr>
            <a:picLocks noChangeAspect="1"/>
          </p:cNvPicPr>
          <p:nvPr/>
        </p:nvPicPr>
        <p:blipFill>
          <a:blip r:embed="rId14"/>
          <a:stretch>
            <a:fillRect/>
          </a:stretch>
        </p:blipFill>
        <p:spPr>
          <a:xfrm>
            <a:off x="6783032" y="5253753"/>
            <a:ext cx="442445" cy="343546"/>
          </a:xfrm>
          <a:prstGeom prst="rect">
            <a:avLst/>
          </a:prstGeom>
        </p:spPr>
      </p:pic>
      <p:pic>
        <p:nvPicPr>
          <p:cNvPr id="500" name="Picture 499">
            <a:extLst>
              <a:ext uri="{FF2B5EF4-FFF2-40B4-BE49-F238E27FC236}">
                <a16:creationId xmlns:a16="http://schemas.microsoft.com/office/drawing/2014/main" id="{234101CB-03F7-8475-6719-070836897D2B}"/>
              </a:ext>
            </a:extLst>
          </p:cNvPr>
          <p:cNvPicPr>
            <a:picLocks noChangeAspect="1"/>
          </p:cNvPicPr>
          <p:nvPr/>
        </p:nvPicPr>
        <p:blipFill>
          <a:blip r:embed="rId15"/>
          <a:stretch>
            <a:fillRect/>
          </a:stretch>
        </p:blipFill>
        <p:spPr>
          <a:xfrm>
            <a:off x="7552542" y="4341284"/>
            <a:ext cx="400111" cy="400111"/>
          </a:xfrm>
          <a:prstGeom prst="rect">
            <a:avLst/>
          </a:prstGeom>
        </p:spPr>
      </p:pic>
      <p:pic>
        <p:nvPicPr>
          <p:cNvPr id="502" name="Picture 501">
            <a:extLst>
              <a:ext uri="{FF2B5EF4-FFF2-40B4-BE49-F238E27FC236}">
                <a16:creationId xmlns:a16="http://schemas.microsoft.com/office/drawing/2014/main" id="{9BFDAD09-1D9C-99A4-1189-2119B1E52AF0}"/>
              </a:ext>
            </a:extLst>
          </p:cNvPr>
          <p:cNvPicPr>
            <a:picLocks noChangeAspect="1"/>
          </p:cNvPicPr>
          <p:nvPr/>
        </p:nvPicPr>
        <p:blipFill>
          <a:blip r:embed="rId16"/>
          <a:stretch>
            <a:fillRect/>
          </a:stretch>
        </p:blipFill>
        <p:spPr>
          <a:xfrm>
            <a:off x="5864918" y="4312193"/>
            <a:ext cx="462164" cy="494111"/>
          </a:xfrm>
          <a:prstGeom prst="rect">
            <a:avLst/>
          </a:prstGeom>
        </p:spPr>
      </p:pic>
      <p:pic>
        <p:nvPicPr>
          <p:cNvPr id="506" name="Picture 505">
            <a:extLst>
              <a:ext uri="{FF2B5EF4-FFF2-40B4-BE49-F238E27FC236}">
                <a16:creationId xmlns:a16="http://schemas.microsoft.com/office/drawing/2014/main" id="{3DAAE67D-84FA-4D48-E5C0-0DA1D411A10A}"/>
              </a:ext>
            </a:extLst>
          </p:cNvPr>
          <p:cNvPicPr>
            <a:picLocks noChangeAspect="1"/>
          </p:cNvPicPr>
          <p:nvPr/>
        </p:nvPicPr>
        <p:blipFill rotWithShape="1">
          <a:blip r:embed="rId17"/>
          <a:srcRect l="19102" t="8910" r="17107" b="12877"/>
          <a:stretch/>
        </p:blipFill>
        <p:spPr>
          <a:xfrm>
            <a:off x="4330441" y="5203851"/>
            <a:ext cx="387737" cy="512815"/>
          </a:xfrm>
          <a:prstGeom prst="rect">
            <a:avLst/>
          </a:prstGeom>
        </p:spPr>
      </p:pic>
      <p:pic>
        <p:nvPicPr>
          <p:cNvPr id="64" name="Picture 63">
            <a:extLst>
              <a:ext uri="{FF2B5EF4-FFF2-40B4-BE49-F238E27FC236}">
                <a16:creationId xmlns:a16="http://schemas.microsoft.com/office/drawing/2014/main" id="{9EBBD6D1-BFF5-F29F-9015-326E2F9FFC11}"/>
              </a:ext>
            </a:extLst>
          </p:cNvPr>
          <p:cNvPicPr>
            <a:picLocks noChangeAspect="1"/>
          </p:cNvPicPr>
          <p:nvPr/>
        </p:nvPicPr>
        <p:blipFill>
          <a:blip r:embed="rId18"/>
          <a:stretch>
            <a:fillRect/>
          </a:stretch>
        </p:blipFill>
        <p:spPr>
          <a:xfrm>
            <a:off x="3273282" y="3311509"/>
            <a:ext cx="402371" cy="335309"/>
          </a:xfrm>
          <a:prstGeom prst="rect">
            <a:avLst/>
          </a:prstGeom>
        </p:spPr>
      </p:pic>
      <p:pic>
        <p:nvPicPr>
          <p:cNvPr id="66" name="Picture 65">
            <a:extLst>
              <a:ext uri="{FF2B5EF4-FFF2-40B4-BE49-F238E27FC236}">
                <a16:creationId xmlns:a16="http://schemas.microsoft.com/office/drawing/2014/main" id="{DE078F08-904E-CBA1-6FD2-15981632EBEB}"/>
              </a:ext>
            </a:extLst>
          </p:cNvPr>
          <p:cNvPicPr>
            <a:picLocks noChangeAspect="1"/>
          </p:cNvPicPr>
          <p:nvPr/>
        </p:nvPicPr>
        <p:blipFill>
          <a:blip r:embed="rId19"/>
          <a:stretch>
            <a:fillRect/>
          </a:stretch>
        </p:blipFill>
        <p:spPr>
          <a:xfrm>
            <a:off x="2113027" y="4443096"/>
            <a:ext cx="341406" cy="347502"/>
          </a:xfrm>
          <a:prstGeom prst="rect">
            <a:avLst/>
          </a:prstGeom>
        </p:spPr>
      </p:pic>
      <p:pic>
        <p:nvPicPr>
          <p:cNvPr id="67" name="Picture 66">
            <a:extLst>
              <a:ext uri="{FF2B5EF4-FFF2-40B4-BE49-F238E27FC236}">
                <a16:creationId xmlns:a16="http://schemas.microsoft.com/office/drawing/2014/main" id="{9CB4B645-7D10-C2FA-0751-261299A351B6}"/>
              </a:ext>
            </a:extLst>
          </p:cNvPr>
          <p:cNvPicPr>
            <a:picLocks noChangeAspect="1"/>
          </p:cNvPicPr>
          <p:nvPr/>
        </p:nvPicPr>
        <p:blipFill rotWithShape="1">
          <a:blip r:embed="rId20"/>
          <a:srcRect l="11462" t="20561" r="8624" b="22640"/>
          <a:stretch/>
        </p:blipFill>
        <p:spPr>
          <a:xfrm>
            <a:off x="728975" y="3061184"/>
            <a:ext cx="691271" cy="422299"/>
          </a:xfrm>
          <a:prstGeom prst="rect">
            <a:avLst/>
          </a:prstGeom>
        </p:spPr>
      </p:pic>
      <p:pic>
        <p:nvPicPr>
          <p:cNvPr id="70" name="Picture 69">
            <a:extLst>
              <a:ext uri="{FF2B5EF4-FFF2-40B4-BE49-F238E27FC236}">
                <a16:creationId xmlns:a16="http://schemas.microsoft.com/office/drawing/2014/main" id="{5C881081-2620-C7A4-B48A-A589378454BC}"/>
              </a:ext>
            </a:extLst>
          </p:cNvPr>
          <p:cNvPicPr>
            <a:picLocks noChangeAspect="1"/>
          </p:cNvPicPr>
          <p:nvPr/>
        </p:nvPicPr>
        <p:blipFill>
          <a:blip r:embed="rId21"/>
          <a:stretch>
            <a:fillRect/>
          </a:stretch>
        </p:blipFill>
        <p:spPr>
          <a:xfrm>
            <a:off x="1164147" y="4476351"/>
            <a:ext cx="457240" cy="347502"/>
          </a:xfrm>
          <a:prstGeom prst="rect">
            <a:avLst/>
          </a:prstGeom>
        </p:spPr>
      </p:pic>
      <p:pic>
        <p:nvPicPr>
          <p:cNvPr id="71" name="Picture 70">
            <a:extLst>
              <a:ext uri="{FF2B5EF4-FFF2-40B4-BE49-F238E27FC236}">
                <a16:creationId xmlns:a16="http://schemas.microsoft.com/office/drawing/2014/main" id="{1E76E10C-5B69-F847-F8E7-931A6B6EE4BF}"/>
              </a:ext>
            </a:extLst>
          </p:cNvPr>
          <p:cNvPicPr>
            <a:picLocks noChangeAspect="1"/>
          </p:cNvPicPr>
          <p:nvPr/>
        </p:nvPicPr>
        <p:blipFill rotWithShape="1">
          <a:blip r:embed="rId22"/>
          <a:srcRect l="4830" t="19498" r="2793" b="20317"/>
          <a:stretch/>
        </p:blipFill>
        <p:spPr>
          <a:xfrm>
            <a:off x="4581293" y="3207484"/>
            <a:ext cx="730671" cy="476040"/>
          </a:xfrm>
          <a:prstGeom prst="rect">
            <a:avLst/>
          </a:prstGeom>
        </p:spPr>
      </p:pic>
      <p:sp>
        <p:nvSpPr>
          <p:cNvPr id="73" name="TextBox 72">
            <a:extLst>
              <a:ext uri="{FF2B5EF4-FFF2-40B4-BE49-F238E27FC236}">
                <a16:creationId xmlns:a16="http://schemas.microsoft.com/office/drawing/2014/main" id="{6515D28E-F2AE-08E1-3065-54E8BDF1A259}"/>
              </a:ext>
            </a:extLst>
          </p:cNvPr>
          <p:cNvSpPr txBox="1"/>
          <p:nvPr/>
        </p:nvSpPr>
        <p:spPr>
          <a:xfrm>
            <a:off x="5445244" y="2984417"/>
            <a:ext cx="1112628" cy="400110"/>
          </a:xfrm>
          <a:prstGeom prst="rect">
            <a:avLst/>
          </a:prstGeom>
          <a:noFill/>
        </p:spPr>
        <p:txBody>
          <a:bodyPr wrap="square" rtlCol="0">
            <a:spAutoFit/>
          </a:bodyPr>
          <a:lstStyle/>
          <a:p>
            <a:r>
              <a:rPr lang="en-GB" sz="1000" b="1" dirty="0">
                <a:solidFill>
                  <a:srgbClr val="FF0000"/>
                </a:solidFill>
              </a:rPr>
              <a:t>End of unit Assessment</a:t>
            </a:r>
          </a:p>
        </p:txBody>
      </p:sp>
      <p:cxnSp>
        <p:nvCxnSpPr>
          <p:cNvPr id="74" name="Straight Arrow Connector 73">
            <a:extLst>
              <a:ext uri="{FF2B5EF4-FFF2-40B4-BE49-F238E27FC236}">
                <a16:creationId xmlns:a16="http://schemas.microsoft.com/office/drawing/2014/main" id="{4172625A-18EE-B379-905B-9EE8A1106796}"/>
              </a:ext>
            </a:extLst>
          </p:cNvPr>
          <p:cNvCxnSpPr>
            <a:cxnSpLocks/>
          </p:cNvCxnSpPr>
          <p:nvPr/>
        </p:nvCxnSpPr>
        <p:spPr>
          <a:xfrm flipH="1">
            <a:off x="5761186" y="3422747"/>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5" name="TextBox 74">
            <a:extLst>
              <a:ext uri="{FF2B5EF4-FFF2-40B4-BE49-F238E27FC236}">
                <a16:creationId xmlns:a16="http://schemas.microsoft.com/office/drawing/2014/main" id="{82100822-50F2-2DEC-BF1F-E2A17789CB29}"/>
              </a:ext>
            </a:extLst>
          </p:cNvPr>
          <p:cNvSpPr txBox="1"/>
          <p:nvPr/>
        </p:nvSpPr>
        <p:spPr>
          <a:xfrm>
            <a:off x="7117498" y="3136753"/>
            <a:ext cx="1240210" cy="338554"/>
          </a:xfrm>
          <a:prstGeom prst="rect">
            <a:avLst/>
          </a:prstGeom>
          <a:noFill/>
        </p:spPr>
        <p:txBody>
          <a:bodyPr wrap="square" rtlCol="0">
            <a:spAutoFit/>
          </a:bodyPr>
          <a:lstStyle/>
          <a:p>
            <a:r>
              <a:rPr lang="en-GB" sz="800" b="1" dirty="0"/>
              <a:t>D&amp;T – Keyring project/ 2D design CAD/CAM</a:t>
            </a:r>
          </a:p>
        </p:txBody>
      </p:sp>
      <p:sp>
        <p:nvSpPr>
          <p:cNvPr id="76" name="TextBox 75">
            <a:extLst>
              <a:ext uri="{FF2B5EF4-FFF2-40B4-BE49-F238E27FC236}">
                <a16:creationId xmlns:a16="http://schemas.microsoft.com/office/drawing/2014/main" id="{B196F600-6A51-3670-FBE8-9CA04EBEE803}"/>
              </a:ext>
            </a:extLst>
          </p:cNvPr>
          <p:cNvSpPr txBox="1"/>
          <p:nvPr/>
        </p:nvSpPr>
        <p:spPr>
          <a:xfrm>
            <a:off x="3471351" y="1797852"/>
            <a:ext cx="998796" cy="584775"/>
          </a:xfrm>
          <a:prstGeom prst="rect">
            <a:avLst/>
          </a:prstGeom>
          <a:noFill/>
        </p:spPr>
        <p:txBody>
          <a:bodyPr wrap="square" rtlCol="0">
            <a:spAutoFit/>
          </a:bodyPr>
          <a:lstStyle/>
          <a:p>
            <a:r>
              <a:rPr lang="en-GB" sz="800" b="1" dirty="0">
                <a:solidFill>
                  <a:schemeClr val="accent4">
                    <a:lumMod val="50000"/>
                  </a:schemeClr>
                </a:solidFill>
              </a:rPr>
              <a:t>D&amp;T – Nightlight project/ electronics CAD/CAM</a:t>
            </a:r>
          </a:p>
        </p:txBody>
      </p:sp>
      <p:pic>
        <p:nvPicPr>
          <p:cNvPr id="77" name="Picture 76">
            <a:extLst>
              <a:ext uri="{FF2B5EF4-FFF2-40B4-BE49-F238E27FC236}">
                <a16:creationId xmlns:a16="http://schemas.microsoft.com/office/drawing/2014/main" id="{E0DFFEBA-3963-2899-7A69-1E5A56F9974B}"/>
              </a:ext>
            </a:extLst>
          </p:cNvPr>
          <p:cNvPicPr>
            <a:picLocks noChangeAspect="1"/>
          </p:cNvPicPr>
          <p:nvPr/>
        </p:nvPicPr>
        <p:blipFill>
          <a:blip r:embed="rId23"/>
          <a:stretch>
            <a:fillRect/>
          </a:stretch>
        </p:blipFill>
        <p:spPr>
          <a:xfrm>
            <a:off x="4059300" y="1934750"/>
            <a:ext cx="405625" cy="405625"/>
          </a:xfrm>
          <a:prstGeom prst="rect">
            <a:avLst/>
          </a:prstGeom>
        </p:spPr>
      </p:pic>
      <p:pic>
        <p:nvPicPr>
          <p:cNvPr id="78" name="Picture 77">
            <a:extLst>
              <a:ext uri="{FF2B5EF4-FFF2-40B4-BE49-F238E27FC236}">
                <a16:creationId xmlns:a16="http://schemas.microsoft.com/office/drawing/2014/main" id="{0E527031-B3ED-F444-68BE-B7EEEFF741CF}"/>
              </a:ext>
            </a:extLst>
          </p:cNvPr>
          <p:cNvPicPr>
            <a:picLocks noChangeAspect="1"/>
          </p:cNvPicPr>
          <p:nvPr/>
        </p:nvPicPr>
        <p:blipFill rotWithShape="1">
          <a:blip r:embed="rId24"/>
          <a:srcRect l="20438" t="16202" r="18090" b="23304"/>
          <a:stretch/>
        </p:blipFill>
        <p:spPr>
          <a:xfrm>
            <a:off x="6824916" y="3266129"/>
            <a:ext cx="313153" cy="332425"/>
          </a:xfrm>
          <a:prstGeom prst="rect">
            <a:avLst/>
          </a:prstGeom>
        </p:spPr>
      </p:pic>
      <p:sp>
        <p:nvSpPr>
          <p:cNvPr id="79" name="TextBox 78">
            <a:extLst>
              <a:ext uri="{FF2B5EF4-FFF2-40B4-BE49-F238E27FC236}">
                <a16:creationId xmlns:a16="http://schemas.microsoft.com/office/drawing/2014/main" id="{A9775C54-8885-B61A-0AAB-1EA3E8B23EAF}"/>
              </a:ext>
            </a:extLst>
          </p:cNvPr>
          <p:cNvSpPr txBox="1"/>
          <p:nvPr/>
        </p:nvSpPr>
        <p:spPr>
          <a:xfrm>
            <a:off x="9455384" y="3064438"/>
            <a:ext cx="1112628" cy="400110"/>
          </a:xfrm>
          <a:prstGeom prst="rect">
            <a:avLst/>
          </a:prstGeom>
          <a:noFill/>
        </p:spPr>
        <p:txBody>
          <a:bodyPr wrap="square" rtlCol="0">
            <a:spAutoFit/>
          </a:bodyPr>
          <a:lstStyle/>
          <a:p>
            <a:r>
              <a:rPr lang="en-GB" sz="1000" b="1" dirty="0">
                <a:solidFill>
                  <a:srgbClr val="FF0000"/>
                </a:solidFill>
              </a:rPr>
              <a:t>End of unit Assessment</a:t>
            </a:r>
          </a:p>
        </p:txBody>
      </p:sp>
      <p:cxnSp>
        <p:nvCxnSpPr>
          <p:cNvPr id="80" name="Straight Arrow Connector 79">
            <a:extLst>
              <a:ext uri="{FF2B5EF4-FFF2-40B4-BE49-F238E27FC236}">
                <a16:creationId xmlns:a16="http://schemas.microsoft.com/office/drawing/2014/main" id="{28D15E58-0DF6-B6A0-ECC7-BEE63C02B526}"/>
              </a:ext>
            </a:extLst>
          </p:cNvPr>
          <p:cNvCxnSpPr>
            <a:cxnSpLocks/>
          </p:cNvCxnSpPr>
          <p:nvPr/>
        </p:nvCxnSpPr>
        <p:spPr>
          <a:xfrm flipH="1">
            <a:off x="9836219" y="3403711"/>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53A97EB1-61D8-2865-B0B5-C7CE6BC7937B}"/>
              </a:ext>
            </a:extLst>
          </p:cNvPr>
          <p:cNvSpPr txBox="1"/>
          <p:nvPr/>
        </p:nvSpPr>
        <p:spPr>
          <a:xfrm>
            <a:off x="7655114" y="2799648"/>
            <a:ext cx="1137904" cy="246221"/>
          </a:xfrm>
          <a:prstGeom prst="rect">
            <a:avLst/>
          </a:prstGeom>
          <a:noFill/>
        </p:spPr>
        <p:txBody>
          <a:bodyPr wrap="square" rtlCol="0">
            <a:spAutoFit/>
          </a:bodyPr>
          <a:lstStyle/>
          <a:p>
            <a:r>
              <a:rPr lang="en-GB" sz="1000" b="1" dirty="0"/>
              <a:t>Eggy bread</a:t>
            </a:r>
          </a:p>
        </p:txBody>
      </p:sp>
      <p:cxnSp>
        <p:nvCxnSpPr>
          <p:cNvPr id="83" name="Straight Arrow Connector 82">
            <a:extLst>
              <a:ext uri="{FF2B5EF4-FFF2-40B4-BE49-F238E27FC236}">
                <a16:creationId xmlns:a16="http://schemas.microsoft.com/office/drawing/2014/main" id="{37662309-8037-513A-7E41-18623B00C1AE}"/>
              </a:ext>
            </a:extLst>
          </p:cNvPr>
          <p:cNvCxnSpPr>
            <a:cxnSpLocks/>
          </p:cNvCxnSpPr>
          <p:nvPr/>
        </p:nvCxnSpPr>
        <p:spPr>
          <a:xfrm flipV="1">
            <a:off x="8031799" y="2614477"/>
            <a:ext cx="0" cy="23287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85" name="Picture 84">
            <a:extLst>
              <a:ext uri="{FF2B5EF4-FFF2-40B4-BE49-F238E27FC236}">
                <a16:creationId xmlns:a16="http://schemas.microsoft.com/office/drawing/2014/main" id="{991B64EA-ABB8-F289-40B9-968D29AAE62A}"/>
              </a:ext>
            </a:extLst>
          </p:cNvPr>
          <p:cNvPicPr>
            <a:picLocks noChangeAspect="1"/>
          </p:cNvPicPr>
          <p:nvPr/>
        </p:nvPicPr>
        <p:blipFill>
          <a:blip r:embed="rId25"/>
          <a:stretch>
            <a:fillRect/>
          </a:stretch>
        </p:blipFill>
        <p:spPr>
          <a:xfrm>
            <a:off x="7633665" y="1959284"/>
            <a:ext cx="512108" cy="487722"/>
          </a:xfrm>
          <a:prstGeom prst="rect">
            <a:avLst/>
          </a:prstGeom>
        </p:spPr>
      </p:pic>
      <p:sp>
        <p:nvSpPr>
          <p:cNvPr id="86" name="TextBox 85">
            <a:extLst>
              <a:ext uri="{FF2B5EF4-FFF2-40B4-BE49-F238E27FC236}">
                <a16:creationId xmlns:a16="http://schemas.microsoft.com/office/drawing/2014/main" id="{266C050F-5471-0214-925A-0F3D8616DA42}"/>
              </a:ext>
            </a:extLst>
          </p:cNvPr>
          <p:cNvSpPr txBox="1"/>
          <p:nvPr/>
        </p:nvSpPr>
        <p:spPr>
          <a:xfrm>
            <a:off x="6823398" y="1735620"/>
            <a:ext cx="1137904" cy="246221"/>
          </a:xfrm>
          <a:prstGeom prst="rect">
            <a:avLst/>
          </a:prstGeom>
          <a:noFill/>
        </p:spPr>
        <p:txBody>
          <a:bodyPr wrap="square" rtlCol="0">
            <a:spAutoFit/>
          </a:bodyPr>
          <a:lstStyle/>
          <a:p>
            <a:r>
              <a:rPr lang="en-GB" sz="1000" b="1" dirty="0"/>
              <a:t>FT - Meat</a:t>
            </a:r>
          </a:p>
        </p:txBody>
      </p:sp>
      <p:sp>
        <p:nvSpPr>
          <p:cNvPr id="87" name="TextBox 86">
            <a:extLst>
              <a:ext uri="{FF2B5EF4-FFF2-40B4-BE49-F238E27FC236}">
                <a16:creationId xmlns:a16="http://schemas.microsoft.com/office/drawing/2014/main" id="{12131157-048A-2FC0-A2F5-4C7B27DE89D9}"/>
              </a:ext>
            </a:extLst>
          </p:cNvPr>
          <p:cNvSpPr txBox="1"/>
          <p:nvPr/>
        </p:nvSpPr>
        <p:spPr>
          <a:xfrm>
            <a:off x="5789850" y="2008694"/>
            <a:ext cx="1137904" cy="246221"/>
          </a:xfrm>
          <a:prstGeom prst="rect">
            <a:avLst/>
          </a:prstGeom>
          <a:noFill/>
        </p:spPr>
        <p:txBody>
          <a:bodyPr wrap="square" rtlCol="0">
            <a:spAutoFit/>
          </a:bodyPr>
          <a:lstStyle/>
          <a:p>
            <a:r>
              <a:rPr lang="en-GB" sz="1000" b="1" dirty="0"/>
              <a:t>FT - Sausage Rolls</a:t>
            </a:r>
          </a:p>
        </p:txBody>
      </p:sp>
      <p:cxnSp>
        <p:nvCxnSpPr>
          <p:cNvPr id="91" name="Straight Arrow Connector 90">
            <a:extLst>
              <a:ext uri="{FF2B5EF4-FFF2-40B4-BE49-F238E27FC236}">
                <a16:creationId xmlns:a16="http://schemas.microsoft.com/office/drawing/2014/main" id="{8E1934FA-7DF7-25FF-7117-754BDF901D04}"/>
              </a:ext>
            </a:extLst>
          </p:cNvPr>
          <p:cNvCxnSpPr>
            <a:cxnSpLocks/>
          </p:cNvCxnSpPr>
          <p:nvPr/>
        </p:nvCxnSpPr>
        <p:spPr>
          <a:xfrm>
            <a:off x="6267535" y="2237603"/>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2" name="Straight Arrow Connector 91">
            <a:extLst>
              <a:ext uri="{FF2B5EF4-FFF2-40B4-BE49-F238E27FC236}">
                <a16:creationId xmlns:a16="http://schemas.microsoft.com/office/drawing/2014/main" id="{816034B0-A0AE-1C03-E949-FC0EA58A043A}"/>
              </a:ext>
            </a:extLst>
          </p:cNvPr>
          <p:cNvCxnSpPr>
            <a:cxnSpLocks/>
          </p:cNvCxnSpPr>
          <p:nvPr/>
        </p:nvCxnSpPr>
        <p:spPr>
          <a:xfrm>
            <a:off x="7466531" y="2211125"/>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93" name="Picture 92">
            <a:extLst>
              <a:ext uri="{FF2B5EF4-FFF2-40B4-BE49-F238E27FC236}">
                <a16:creationId xmlns:a16="http://schemas.microsoft.com/office/drawing/2014/main" id="{DF4DAF5E-E978-50FD-66D0-B535EBA80B64}"/>
              </a:ext>
            </a:extLst>
          </p:cNvPr>
          <p:cNvPicPr>
            <a:picLocks noChangeAspect="1"/>
          </p:cNvPicPr>
          <p:nvPr/>
        </p:nvPicPr>
        <p:blipFill>
          <a:blip r:embed="rId26"/>
          <a:stretch>
            <a:fillRect/>
          </a:stretch>
        </p:blipFill>
        <p:spPr>
          <a:xfrm>
            <a:off x="11248476" y="1601400"/>
            <a:ext cx="692201" cy="692201"/>
          </a:xfrm>
          <a:prstGeom prst="rect">
            <a:avLst/>
          </a:prstGeom>
        </p:spPr>
      </p:pic>
      <p:pic>
        <p:nvPicPr>
          <p:cNvPr id="95" name="Picture 94">
            <a:extLst>
              <a:ext uri="{FF2B5EF4-FFF2-40B4-BE49-F238E27FC236}">
                <a16:creationId xmlns:a16="http://schemas.microsoft.com/office/drawing/2014/main" id="{F9260A5E-76B0-743A-31E1-99BDF2999EE8}"/>
              </a:ext>
            </a:extLst>
          </p:cNvPr>
          <p:cNvPicPr>
            <a:picLocks noChangeAspect="1"/>
          </p:cNvPicPr>
          <p:nvPr/>
        </p:nvPicPr>
        <p:blipFill rotWithShape="1">
          <a:blip r:embed="rId27"/>
          <a:srcRect l="23161" t="25084" r="23009" b="24282"/>
          <a:stretch/>
        </p:blipFill>
        <p:spPr>
          <a:xfrm>
            <a:off x="9998602" y="1884833"/>
            <a:ext cx="531033" cy="499500"/>
          </a:xfrm>
          <a:prstGeom prst="rect">
            <a:avLst/>
          </a:prstGeom>
        </p:spPr>
      </p:pic>
      <p:pic>
        <p:nvPicPr>
          <p:cNvPr id="96" name="Picture 95">
            <a:extLst>
              <a:ext uri="{FF2B5EF4-FFF2-40B4-BE49-F238E27FC236}">
                <a16:creationId xmlns:a16="http://schemas.microsoft.com/office/drawing/2014/main" id="{9A1210AA-E4F0-5A4D-474B-DE2B5FFAA1F1}"/>
              </a:ext>
            </a:extLst>
          </p:cNvPr>
          <p:cNvPicPr>
            <a:picLocks noChangeAspect="1"/>
          </p:cNvPicPr>
          <p:nvPr/>
        </p:nvPicPr>
        <p:blipFill>
          <a:blip r:embed="rId28"/>
          <a:stretch>
            <a:fillRect/>
          </a:stretch>
        </p:blipFill>
        <p:spPr>
          <a:xfrm>
            <a:off x="6948966" y="1939115"/>
            <a:ext cx="468033" cy="468033"/>
          </a:xfrm>
          <a:prstGeom prst="rect">
            <a:avLst/>
          </a:prstGeom>
        </p:spPr>
      </p:pic>
      <p:sp>
        <p:nvSpPr>
          <p:cNvPr id="97" name="Arrow: Right 96">
            <a:extLst>
              <a:ext uri="{FF2B5EF4-FFF2-40B4-BE49-F238E27FC236}">
                <a16:creationId xmlns:a16="http://schemas.microsoft.com/office/drawing/2014/main" id="{8C9B2D60-D355-B891-D1C3-DB59F8826C39}"/>
              </a:ext>
            </a:extLst>
          </p:cNvPr>
          <p:cNvSpPr/>
          <p:nvPr/>
        </p:nvSpPr>
        <p:spPr>
          <a:xfrm>
            <a:off x="1520472" y="448570"/>
            <a:ext cx="4283595" cy="318995"/>
          </a:xfrm>
          <a:prstGeom prst="rightArrow">
            <a:avLst/>
          </a:prstGeom>
          <a:solidFill>
            <a:schemeClr val="bg2">
              <a:lumMod val="9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TextBox 97">
            <a:extLst>
              <a:ext uri="{FF2B5EF4-FFF2-40B4-BE49-F238E27FC236}">
                <a16:creationId xmlns:a16="http://schemas.microsoft.com/office/drawing/2014/main" id="{830F6850-6E1E-9182-C5A7-5E381BB9DD96}"/>
              </a:ext>
            </a:extLst>
          </p:cNvPr>
          <p:cNvSpPr txBox="1"/>
          <p:nvPr/>
        </p:nvSpPr>
        <p:spPr>
          <a:xfrm>
            <a:off x="1070356" y="442608"/>
            <a:ext cx="479686" cy="215444"/>
          </a:xfrm>
          <a:prstGeom prst="rect">
            <a:avLst/>
          </a:prstGeom>
          <a:noFill/>
        </p:spPr>
        <p:txBody>
          <a:bodyPr wrap="square" rtlCol="0">
            <a:spAutoFit/>
          </a:bodyPr>
          <a:lstStyle/>
          <a:p>
            <a:r>
              <a:rPr lang="en-GB" sz="800" b="1" dirty="0"/>
              <a:t>Year 7</a:t>
            </a:r>
          </a:p>
        </p:txBody>
      </p:sp>
      <p:sp>
        <p:nvSpPr>
          <p:cNvPr id="99" name="TextBox 98">
            <a:extLst>
              <a:ext uri="{FF2B5EF4-FFF2-40B4-BE49-F238E27FC236}">
                <a16:creationId xmlns:a16="http://schemas.microsoft.com/office/drawing/2014/main" id="{7C281674-AF6A-C6FD-EB76-0453E01B8553}"/>
              </a:ext>
            </a:extLst>
          </p:cNvPr>
          <p:cNvSpPr txBox="1"/>
          <p:nvPr/>
        </p:nvSpPr>
        <p:spPr>
          <a:xfrm>
            <a:off x="1376398" y="217539"/>
            <a:ext cx="1030245" cy="307777"/>
          </a:xfrm>
          <a:prstGeom prst="rect">
            <a:avLst/>
          </a:prstGeom>
          <a:noFill/>
        </p:spPr>
        <p:txBody>
          <a:bodyPr wrap="square" rtlCol="0">
            <a:spAutoFit/>
          </a:bodyPr>
          <a:lstStyle/>
          <a:p>
            <a:r>
              <a:rPr lang="en-GB" sz="700" b="1" dirty="0"/>
              <a:t>Use research to identify user needs</a:t>
            </a:r>
          </a:p>
        </p:txBody>
      </p:sp>
      <p:sp>
        <p:nvSpPr>
          <p:cNvPr id="100" name="TextBox 99">
            <a:extLst>
              <a:ext uri="{FF2B5EF4-FFF2-40B4-BE49-F238E27FC236}">
                <a16:creationId xmlns:a16="http://schemas.microsoft.com/office/drawing/2014/main" id="{59785687-7CCE-B232-B88A-4F7F284927E3}"/>
              </a:ext>
            </a:extLst>
          </p:cNvPr>
          <p:cNvSpPr txBox="1"/>
          <p:nvPr/>
        </p:nvSpPr>
        <p:spPr>
          <a:xfrm>
            <a:off x="2181359" y="216857"/>
            <a:ext cx="685389" cy="307777"/>
          </a:xfrm>
          <a:prstGeom prst="rect">
            <a:avLst/>
          </a:prstGeom>
          <a:noFill/>
        </p:spPr>
        <p:txBody>
          <a:bodyPr wrap="square" rtlCol="0">
            <a:spAutoFit/>
          </a:bodyPr>
          <a:lstStyle/>
          <a:p>
            <a:r>
              <a:rPr lang="en-GB" sz="700" b="1" dirty="0"/>
              <a:t>Develop specifications</a:t>
            </a:r>
          </a:p>
        </p:txBody>
      </p:sp>
      <p:sp>
        <p:nvSpPr>
          <p:cNvPr id="101" name="TextBox 100">
            <a:extLst>
              <a:ext uri="{FF2B5EF4-FFF2-40B4-BE49-F238E27FC236}">
                <a16:creationId xmlns:a16="http://schemas.microsoft.com/office/drawing/2014/main" id="{50611DAE-079D-0F07-2EBD-6A66421FC602}"/>
              </a:ext>
            </a:extLst>
          </p:cNvPr>
          <p:cNvSpPr txBox="1"/>
          <p:nvPr/>
        </p:nvSpPr>
        <p:spPr>
          <a:xfrm>
            <a:off x="1673867" y="658840"/>
            <a:ext cx="710235" cy="307777"/>
          </a:xfrm>
          <a:prstGeom prst="rect">
            <a:avLst/>
          </a:prstGeom>
          <a:noFill/>
        </p:spPr>
        <p:txBody>
          <a:bodyPr wrap="square" rtlCol="0">
            <a:spAutoFit/>
          </a:bodyPr>
          <a:lstStyle/>
          <a:p>
            <a:r>
              <a:rPr lang="en-GB" sz="700" b="1" dirty="0"/>
              <a:t>Solve design problems</a:t>
            </a:r>
          </a:p>
        </p:txBody>
      </p:sp>
      <p:sp>
        <p:nvSpPr>
          <p:cNvPr id="102" name="TextBox 101">
            <a:extLst>
              <a:ext uri="{FF2B5EF4-FFF2-40B4-BE49-F238E27FC236}">
                <a16:creationId xmlns:a16="http://schemas.microsoft.com/office/drawing/2014/main" id="{C8767B8B-3FBD-922C-5B88-555BBC149087}"/>
              </a:ext>
            </a:extLst>
          </p:cNvPr>
          <p:cNvSpPr txBox="1"/>
          <p:nvPr/>
        </p:nvSpPr>
        <p:spPr>
          <a:xfrm>
            <a:off x="4041009" y="657289"/>
            <a:ext cx="907599" cy="307777"/>
          </a:xfrm>
          <a:prstGeom prst="rect">
            <a:avLst/>
          </a:prstGeom>
          <a:noFill/>
        </p:spPr>
        <p:txBody>
          <a:bodyPr wrap="square" rtlCol="0">
            <a:spAutoFit/>
          </a:bodyPr>
          <a:lstStyle/>
          <a:p>
            <a:r>
              <a:rPr lang="en-GB" sz="700" b="1" dirty="0"/>
              <a:t>Develop technical knowledge</a:t>
            </a:r>
          </a:p>
        </p:txBody>
      </p:sp>
      <p:sp>
        <p:nvSpPr>
          <p:cNvPr id="103" name="TextBox 102">
            <a:extLst>
              <a:ext uri="{FF2B5EF4-FFF2-40B4-BE49-F238E27FC236}">
                <a16:creationId xmlns:a16="http://schemas.microsoft.com/office/drawing/2014/main" id="{5BAB6F8B-3692-219A-953E-C9D21B161BB8}"/>
              </a:ext>
            </a:extLst>
          </p:cNvPr>
          <p:cNvSpPr txBox="1"/>
          <p:nvPr/>
        </p:nvSpPr>
        <p:spPr>
          <a:xfrm>
            <a:off x="2779812" y="125914"/>
            <a:ext cx="878019" cy="415498"/>
          </a:xfrm>
          <a:prstGeom prst="rect">
            <a:avLst/>
          </a:prstGeom>
          <a:noFill/>
        </p:spPr>
        <p:txBody>
          <a:bodyPr wrap="square" rtlCol="0">
            <a:spAutoFit/>
          </a:bodyPr>
          <a:lstStyle/>
          <a:p>
            <a:r>
              <a:rPr lang="en-GB" sz="700" b="1" dirty="0"/>
              <a:t>Use specialist tools, machines and techniques</a:t>
            </a:r>
          </a:p>
        </p:txBody>
      </p:sp>
      <p:sp>
        <p:nvSpPr>
          <p:cNvPr id="104" name="TextBox 103">
            <a:extLst>
              <a:ext uri="{FF2B5EF4-FFF2-40B4-BE49-F238E27FC236}">
                <a16:creationId xmlns:a16="http://schemas.microsoft.com/office/drawing/2014/main" id="{B5B7E709-D86C-D4F9-81C0-8C39C086F658}"/>
              </a:ext>
            </a:extLst>
          </p:cNvPr>
          <p:cNvSpPr txBox="1"/>
          <p:nvPr/>
        </p:nvSpPr>
        <p:spPr>
          <a:xfrm>
            <a:off x="4844499" y="658840"/>
            <a:ext cx="872173" cy="307777"/>
          </a:xfrm>
          <a:prstGeom prst="rect">
            <a:avLst/>
          </a:prstGeom>
          <a:noFill/>
        </p:spPr>
        <p:txBody>
          <a:bodyPr wrap="square" rtlCol="0">
            <a:spAutoFit/>
          </a:bodyPr>
          <a:lstStyle/>
          <a:p>
            <a:r>
              <a:rPr lang="en-GB" sz="700" b="1" dirty="0"/>
              <a:t>Test, evaluate and refine ideas</a:t>
            </a:r>
          </a:p>
        </p:txBody>
      </p:sp>
      <p:sp>
        <p:nvSpPr>
          <p:cNvPr id="105" name="TextBox 104">
            <a:extLst>
              <a:ext uri="{FF2B5EF4-FFF2-40B4-BE49-F238E27FC236}">
                <a16:creationId xmlns:a16="http://schemas.microsoft.com/office/drawing/2014/main" id="{ADAF1397-7AA5-32A4-061F-69D0B2339E77}"/>
              </a:ext>
            </a:extLst>
          </p:cNvPr>
          <p:cNvSpPr txBox="1"/>
          <p:nvPr/>
        </p:nvSpPr>
        <p:spPr>
          <a:xfrm>
            <a:off x="2445629" y="662171"/>
            <a:ext cx="851733" cy="307777"/>
          </a:xfrm>
          <a:prstGeom prst="rect">
            <a:avLst/>
          </a:prstGeom>
          <a:noFill/>
        </p:spPr>
        <p:txBody>
          <a:bodyPr wrap="square" rtlCol="0">
            <a:spAutoFit/>
          </a:bodyPr>
          <a:lstStyle/>
          <a:p>
            <a:r>
              <a:rPr lang="en-GB" sz="700" b="1" dirty="0"/>
              <a:t>Develop design ideas</a:t>
            </a:r>
          </a:p>
        </p:txBody>
      </p:sp>
      <p:sp>
        <p:nvSpPr>
          <p:cNvPr id="106" name="TextBox 105">
            <a:extLst>
              <a:ext uri="{FF2B5EF4-FFF2-40B4-BE49-F238E27FC236}">
                <a16:creationId xmlns:a16="http://schemas.microsoft.com/office/drawing/2014/main" id="{AC2CB9E0-439D-5125-E5EE-7D5C670E2C7A}"/>
              </a:ext>
            </a:extLst>
          </p:cNvPr>
          <p:cNvSpPr txBox="1"/>
          <p:nvPr/>
        </p:nvSpPr>
        <p:spPr>
          <a:xfrm>
            <a:off x="3239768" y="651144"/>
            <a:ext cx="878019" cy="307777"/>
          </a:xfrm>
          <a:prstGeom prst="rect">
            <a:avLst/>
          </a:prstGeom>
          <a:noFill/>
        </p:spPr>
        <p:txBody>
          <a:bodyPr wrap="square" rtlCol="0">
            <a:spAutoFit/>
          </a:bodyPr>
          <a:lstStyle/>
          <a:p>
            <a:r>
              <a:rPr lang="en-GB" sz="700" b="1" dirty="0"/>
              <a:t>Analyse work of professionals</a:t>
            </a:r>
          </a:p>
        </p:txBody>
      </p:sp>
      <p:sp>
        <p:nvSpPr>
          <p:cNvPr id="107" name="TextBox 106">
            <a:extLst>
              <a:ext uri="{FF2B5EF4-FFF2-40B4-BE49-F238E27FC236}">
                <a16:creationId xmlns:a16="http://schemas.microsoft.com/office/drawing/2014/main" id="{2521F35B-81AC-1788-C7F1-D1A5671A7999}"/>
              </a:ext>
            </a:extLst>
          </p:cNvPr>
          <p:cNvSpPr txBox="1"/>
          <p:nvPr/>
        </p:nvSpPr>
        <p:spPr>
          <a:xfrm>
            <a:off x="3535236" y="119166"/>
            <a:ext cx="1080019" cy="415498"/>
          </a:xfrm>
          <a:prstGeom prst="rect">
            <a:avLst/>
          </a:prstGeom>
          <a:noFill/>
        </p:spPr>
        <p:txBody>
          <a:bodyPr wrap="square" rtlCol="0">
            <a:spAutoFit/>
          </a:bodyPr>
          <a:lstStyle/>
          <a:p>
            <a:r>
              <a:rPr lang="en-GB" sz="700" b="1" dirty="0"/>
              <a:t>Use a range of materials, components and ingredients</a:t>
            </a:r>
          </a:p>
        </p:txBody>
      </p:sp>
      <p:sp>
        <p:nvSpPr>
          <p:cNvPr id="108" name="TextBox 107">
            <a:extLst>
              <a:ext uri="{FF2B5EF4-FFF2-40B4-BE49-F238E27FC236}">
                <a16:creationId xmlns:a16="http://schemas.microsoft.com/office/drawing/2014/main" id="{7428D72F-05BC-59E4-334D-6A172E103E53}"/>
              </a:ext>
            </a:extLst>
          </p:cNvPr>
          <p:cNvSpPr txBox="1"/>
          <p:nvPr/>
        </p:nvSpPr>
        <p:spPr>
          <a:xfrm>
            <a:off x="4580389" y="109638"/>
            <a:ext cx="1206219" cy="415498"/>
          </a:xfrm>
          <a:prstGeom prst="rect">
            <a:avLst/>
          </a:prstGeom>
          <a:noFill/>
        </p:spPr>
        <p:txBody>
          <a:bodyPr wrap="square" rtlCol="0">
            <a:spAutoFit/>
          </a:bodyPr>
          <a:lstStyle/>
          <a:p>
            <a:r>
              <a:rPr lang="en-GB" sz="700" b="1" dirty="0"/>
              <a:t>Cook and apply the principles of nutrition and healthy eating.</a:t>
            </a:r>
          </a:p>
        </p:txBody>
      </p:sp>
      <p:sp>
        <p:nvSpPr>
          <p:cNvPr id="109" name="TextBox 108">
            <a:extLst>
              <a:ext uri="{FF2B5EF4-FFF2-40B4-BE49-F238E27FC236}">
                <a16:creationId xmlns:a16="http://schemas.microsoft.com/office/drawing/2014/main" id="{5EF52DFB-7EE8-B073-2E59-F7FF9B8E6D7F}"/>
              </a:ext>
            </a:extLst>
          </p:cNvPr>
          <p:cNvSpPr txBox="1"/>
          <p:nvPr/>
        </p:nvSpPr>
        <p:spPr>
          <a:xfrm>
            <a:off x="5748864" y="528448"/>
            <a:ext cx="479686" cy="215444"/>
          </a:xfrm>
          <a:prstGeom prst="rect">
            <a:avLst/>
          </a:prstGeom>
          <a:noFill/>
        </p:spPr>
        <p:txBody>
          <a:bodyPr wrap="square" rtlCol="0">
            <a:spAutoFit/>
          </a:bodyPr>
          <a:lstStyle/>
          <a:p>
            <a:r>
              <a:rPr lang="en-GB" sz="800" b="1" dirty="0"/>
              <a:t>Year 8</a:t>
            </a:r>
          </a:p>
        </p:txBody>
      </p:sp>
      <p:sp>
        <p:nvSpPr>
          <p:cNvPr id="110" name="TextBox 109">
            <a:extLst>
              <a:ext uri="{FF2B5EF4-FFF2-40B4-BE49-F238E27FC236}">
                <a16:creationId xmlns:a16="http://schemas.microsoft.com/office/drawing/2014/main" id="{92F6D3C0-C19D-8198-A15D-3A5877700864}"/>
              </a:ext>
            </a:extLst>
          </p:cNvPr>
          <p:cNvSpPr txBox="1"/>
          <p:nvPr/>
        </p:nvSpPr>
        <p:spPr>
          <a:xfrm>
            <a:off x="720716" y="1748206"/>
            <a:ext cx="1483522" cy="400110"/>
          </a:xfrm>
          <a:prstGeom prst="rect">
            <a:avLst/>
          </a:prstGeom>
          <a:noFill/>
        </p:spPr>
        <p:txBody>
          <a:bodyPr wrap="square" rtlCol="0">
            <a:spAutoFit/>
          </a:bodyPr>
          <a:lstStyle/>
          <a:p>
            <a:r>
              <a:rPr lang="en-GB" sz="1000" b="1" dirty="0"/>
              <a:t>D&amp;T –Research, design brief, Specification.</a:t>
            </a:r>
          </a:p>
        </p:txBody>
      </p:sp>
      <p:pic>
        <p:nvPicPr>
          <p:cNvPr id="111" name="Picture 110">
            <a:extLst>
              <a:ext uri="{FF2B5EF4-FFF2-40B4-BE49-F238E27FC236}">
                <a16:creationId xmlns:a16="http://schemas.microsoft.com/office/drawing/2014/main" id="{C5CB1F81-FD54-44F4-4353-A13AB72E27FC}"/>
              </a:ext>
            </a:extLst>
          </p:cNvPr>
          <p:cNvPicPr>
            <a:picLocks noChangeAspect="1"/>
          </p:cNvPicPr>
          <p:nvPr/>
        </p:nvPicPr>
        <p:blipFill>
          <a:blip r:embed="rId14"/>
          <a:stretch>
            <a:fillRect/>
          </a:stretch>
        </p:blipFill>
        <p:spPr>
          <a:xfrm>
            <a:off x="1055605" y="2127404"/>
            <a:ext cx="442445" cy="343546"/>
          </a:xfrm>
          <a:prstGeom prst="rect">
            <a:avLst/>
          </a:prstGeom>
        </p:spPr>
      </p:pic>
      <p:cxnSp>
        <p:nvCxnSpPr>
          <p:cNvPr id="112" name="Straight Arrow Connector 111">
            <a:extLst>
              <a:ext uri="{FF2B5EF4-FFF2-40B4-BE49-F238E27FC236}">
                <a16:creationId xmlns:a16="http://schemas.microsoft.com/office/drawing/2014/main" id="{64D92463-FE7C-BC14-2BFD-103294AF49CA}"/>
              </a:ext>
            </a:extLst>
          </p:cNvPr>
          <p:cNvCxnSpPr>
            <a:cxnSpLocks/>
          </p:cNvCxnSpPr>
          <p:nvPr/>
        </p:nvCxnSpPr>
        <p:spPr>
          <a:xfrm flipH="1">
            <a:off x="2695977" y="2329657"/>
            <a:ext cx="134989" cy="23206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3" name="TextBox 112">
            <a:extLst>
              <a:ext uri="{FF2B5EF4-FFF2-40B4-BE49-F238E27FC236}">
                <a16:creationId xmlns:a16="http://schemas.microsoft.com/office/drawing/2014/main" id="{E7311214-C4BE-FC9D-00D6-F6F7027EB880}"/>
              </a:ext>
            </a:extLst>
          </p:cNvPr>
          <p:cNvSpPr txBox="1"/>
          <p:nvPr/>
        </p:nvSpPr>
        <p:spPr>
          <a:xfrm>
            <a:off x="2095366" y="1612354"/>
            <a:ext cx="1149901" cy="400110"/>
          </a:xfrm>
          <a:prstGeom prst="rect">
            <a:avLst/>
          </a:prstGeom>
          <a:noFill/>
        </p:spPr>
        <p:txBody>
          <a:bodyPr wrap="square" rtlCol="0">
            <a:spAutoFit/>
          </a:bodyPr>
          <a:lstStyle/>
          <a:p>
            <a:r>
              <a:rPr lang="en-GB" sz="1000" b="1" dirty="0"/>
              <a:t>D&amp;T –Design development</a:t>
            </a:r>
          </a:p>
        </p:txBody>
      </p:sp>
      <p:pic>
        <p:nvPicPr>
          <p:cNvPr id="114" name="Picture 113">
            <a:extLst>
              <a:ext uri="{FF2B5EF4-FFF2-40B4-BE49-F238E27FC236}">
                <a16:creationId xmlns:a16="http://schemas.microsoft.com/office/drawing/2014/main" id="{EB166187-7957-BDB3-2781-28B0742F2C79}"/>
              </a:ext>
            </a:extLst>
          </p:cNvPr>
          <p:cNvPicPr>
            <a:picLocks noChangeAspect="1"/>
          </p:cNvPicPr>
          <p:nvPr/>
        </p:nvPicPr>
        <p:blipFill>
          <a:blip r:embed="rId15"/>
          <a:stretch>
            <a:fillRect/>
          </a:stretch>
        </p:blipFill>
        <p:spPr>
          <a:xfrm>
            <a:off x="2902433" y="1536877"/>
            <a:ext cx="400111" cy="400111"/>
          </a:xfrm>
          <a:prstGeom prst="rect">
            <a:avLst/>
          </a:prstGeom>
        </p:spPr>
      </p:pic>
      <p:cxnSp>
        <p:nvCxnSpPr>
          <p:cNvPr id="116" name="Straight Arrow Connector 115">
            <a:extLst>
              <a:ext uri="{FF2B5EF4-FFF2-40B4-BE49-F238E27FC236}">
                <a16:creationId xmlns:a16="http://schemas.microsoft.com/office/drawing/2014/main" id="{16BBC505-8F33-1432-BF1D-D8940082C644}"/>
              </a:ext>
            </a:extLst>
          </p:cNvPr>
          <p:cNvCxnSpPr>
            <a:cxnSpLocks/>
          </p:cNvCxnSpPr>
          <p:nvPr/>
        </p:nvCxnSpPr>
        <p:spPr>
          <a:xfrm>
            <a:off x="3972171" y="1121889"/>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Straight Arrow Connector 116">
            <a:extLst>
              <a:ext uri="{FF2B5EF4-FFF2-40B4-BE49-F238E27FC236}">
                <a16:creationId xmlns:a16="http://schemas.microsoft.com/office/drawing/2014/main" id="{32009142-7DD8-D85C-C431-0F363C1CB652}"/>
              </a:ext>
            </a:extLst>
          </p:cNvPr>
          <p:cNvCxnSpPr>
            <a:cxnSpLocks/>
          </p:cNvCxnSpPr>
          <p:nvPr/>
        </p:nvCxnSpPr>
        <p:spPr>
          <a:xfrm>
            <a:off x="5407754" y="1131559"/>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5A1DF3A9-E958-AFAA-5987-828E0367D418}"/>
              </a:ext>
            </a:extLst>
          </p:cNvPr>
          <p:cNvSpPr txBox="1"/>
          <p:nvPr/>
        </p:nvSpPr>
        <p:spPr>
          <a:xfrm>
            <a:off x="3696971" y="902764"/>
            <a:ext cx="1603731" cy="246221"/>
          </a:xfrm>
          <a:prstGeom prst="rect">
            <a:avLst/>
          </a:prstGeom>
          <a:noFill/>
        </p:spPr>
        <p:txBody>
          <a:bodyPr wrap="square" rtlCol="0">
            <a:spAutoFit/>
          </a:bodyPr>
          <a:lstStyle/>
          <a:p>
            <a:r>
              <a:rPr lang="en-GB" sz="1000" b="1" dirty="0"/>
              <a:t>2D design</a:t>
            </a:r>
          </a:p>
        </p:txBody>
      </p:sp>
      <p:sp>
        <p:nvSpPr>
          <p:cNvPr id="119" name="TextBox 118">
            <a:extLst>
              <a:ext uri="{FF2B5EF4-FFF2-40B4-BE49-F238E27FC236}">
                <a16:creationId xmlns:a16="http://schemas.microsoft.com/office/drawing/2014/main" id="{9E0083A9-947A-1A42-5593-B634ADE23276}"/>
              </a:ext>
            </a:extLst>
          </p:cNvPr>
          <p:cNvSpPr txBox="1"/>
          <p:nvPr/>
        </p:nvSpPr>
        <p:spPr>
          <a:xfrm>
            <a:off x="5826672" y="1583466"/>
            <a:ext cx="897424" cy="246221"/>
          </a:xfrm>
          <a:prstGeom prst="rect">
            <a:avLst/>
          </a:prstGeom>
          <a:noFill/>
        </p:spPr>
        <p:txBody>
          <a:bodyPr wrap="square" rtlCol="0">
            <a:spAutoFit/>
          </a:bodyPr>
          <a:lstStyle/>
          <a:p>
            <a:r>
              <a:rPr lang="en-GB" sz="1000" b="1" dirty="0"/>
              <a:t>Electronics</a:t>
            </a:r>
          </a:p>
        </p:txBody>
      </p:sp>
      <p:sp>
        <p:nvSpPr>
          <p:cNvPr id="120" name="TextBox 119">
            <a:extLst>
              <a:ext uri="{FF2B5EF4-FFF2-40B4-BE49-F238E27FC236}">
                <a16:creationId xmlns:a16="http://schemas.microsoft.com/office/drawing/2014/main" id="{BF3AE982-99BF-7AD5-E88E-264CE096CFDB}"/>
              </a:ext>
            </a:extLst>
          </p:cNvPr>
          <p:cNvSpPr txBox="1"/>
          <p:nvPr/>
        </p:nvSpPr>
        <p:spPr>
          <a:xfrm>
            <a:off x="5987832" y="809282"/>
            <a:ext cx="897807" cy="400110"/>
          </a:xfrm>
          <a:prstGeom prst="rect">
            <a:avLst/>
          </a:prstGeom>
          <a:noFill/>
        </p:spPr>
        <p:txBody>
          <a:bodyPr wrap="square" rtlCol="0">
            <a:spAutoFit/>
          </a:bodyPr>
          <a:lstStyle/>
          <a:p>
            <a:r>
              <a:rPr lang="en-GB" sz="1000" b="1" dirty="0"/>
              <a:t>D&amp;T Evaluation</a:t>
            </a:r>
          </a:p>
        </p:txBody>
      </p:sp>
      <p:pic>
        <p:nvPicPr>
          <p:cNvPr id="121" name="Picture 120">
            <a:extLst>
              <a:ext uri="{FF2B5EF4-FFF2-40B4-BE49-F238E27FC236}">
                <a16:creationId xmlns:a16="http://schemas.microsoft.com/office/drawing/2014/main" id="{B8C938B2-4C2C-A458-445C-0F0D612D4896}"/>
              </a:ext>
            </a:extLst>
          </p:cNvPr>
          <p:cNvPicPr>
            <a:picLocks noChangeAspect="1"/>
          </p:cNvPicPr>
          <p:nvPr/>
        </p:nvPicPr>
        <p:blipFill rotWithShape="1">
          <a:blip r:embed="rId17"/>
          <a:srcRect l="19102" t="8910" r="17107" b="12877"/>
          <a:stretch/>
        </p:blipFill>
        <p:spPr>
          <a:xfrm>
            <a:off x="6678653" y="729674"/>
            <a:ext cx="387737" cy="512815"/>
          </a:xfrm>
          <a:prstGeom prst="rect">
            <a:avLst/>
          </a:prstGeom>
        </p:spPr>
      </p:pic>
      <p:cxnSp>
        <p:nvCxnSpPr>
          <p:cNvPr id="122" name="Straight Arrow Connector 121">
            <a:extLst>
              <a:ext uri="{FF2B5EF4-FFF2-40B4-BE49-F238E27FC236}">
                <a16:creationId xmlns:a16="http://schemas.microsoft.com/office/drawing/2014/main" id="{FE3905BB-FE28-D649-C4A2-C9B19599A44E}"/>
              </a:ext>
            </a:extLst>
          </p:cNvPr>
          <p:cNvCxnSpPr>
            <a:cxnSpLocks/>
          </p:cNvCxnSpPr>
          <p:nvPr/>
        </p:nvCxnSpPr>
        <p:spPr>
          <a:xfrm flipH="1" flipV="1">
            <a:off x="6026201" y="1410920"/>
            <a:ext cx="72329" cy="22414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9399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1417F6F-0205-4174-9212-B4BD0883F729}"/>
              </a:ext>
            </a:extLst>
          </p:cNvPr>
          <p:cNvSpPr txBox="1"/>
          <p:nvPr/>
        </p:nvSpPr>
        <p:spPr>
          <a:xfrm>
            <a:off x="8136749" y="1116648"/>
            <a:ext cx="3752206" cy="461665"/>
          </a:xfrm>
          <a:prstGeom prst="rect">
            <a:avLst/>
          </a:prstGeom>
          <a:noFill/>
        </p:spPr>
        <p:txBody>
          <a:bodyPr wrap="square" rtlCol="0">
            <a:spAutoFit/>
          </a:bodyPr>
          <a:lstStyle/>
          <a:p>
            <a:pPr algn="ctr"/>
            <a:r>
              <a:rPr lang="en-GB" sz="2400" b="1" dirty="0" smtClean="0">
                <a:solidFill>
                  <a:srgbClr val="FF0000"/>
                </a:solidFill>
              </a:rPr>
              <a:t>Year 8 LIFE </a:t>
            </a:r>
            <a:r>
              <a:rPr lang="en-GB" sz="2400" b="1" dirty="0">
                <a:solidFill>
                  <a:srgbClr val="FF0000"/>
                </a:solidFill>
              </a:rPr>
              <a:t>SKILLS PATHWAY</a:t>
            </a:r>
          </a:p>
        </p:txBody>
      </p:sp>
      <p:pic>
        <p:nvPicPr>
          <p:cNvPr id="5" name="Picture 4">
            <a:extLst>
              <a:ext uri="{FF2B5EF4-FFF2-40B4-BE49-F238E27FC236}">
                <a16:creationId xmlns:a16="http://schemas.microsoft.com/office/drawing/2014/main" id="{AF734837-D2DF-4E25-949F-CDA03E4E9EBF}"/>
              </a:ext>
            </a:extLst>
          </p:cNvPr>
          <p:cNvPicPr/>
          <p:nvPr/>
        </p:nvPicPr>
        <p:blipFill rotWithShape="1">
          <a:blip r:embed="rId2" cstate="hqprint">
            <a:extLst>
              <a:ext uri="{28A0092B-C50C-407E-A947-70E740481C1C}">
                <a14:useLocalDpi xmlns:a14="http://schemas.microsoft.com/office/drawing/2010/main" val="0"/>
              </a:ext>
            </a:extLst>
          </a:blip>
          <a:srcRect l="23121" t="9011" r="-224" b="17687"/>
          <a:stretch/>
        </p:blipFill>
        <p:spPr bwMode="auto">
          <a:xfrm>
            <a:off x="8367186" y="526564"/>
            <a:ext cx="2750912" cy="553357"/>
          </a:xfrm>
          <a:prstGeom prst="rect">
            <a:avLst/>
          </a:prstGeom>
          <a:ln>
            <a:noFill/>
          </a:ln>
          <a:extLst>
            <a:ext uri="{53640926-AAD7-44D8-BBD7-CCE9431645EC}">
              <a14:shadowObscured xmlns:a14="http://schemas.microsoft.com/office/drawing/2010/main"/>
            </a:ext>
          </a:extLst>
        </p:spPr>
      </p:pic>
      <p:pic>
        <p:nvPicPr>
          <p:cNvPr id="11" name="Picture 2" descr="A picture containing graphics, circle, clipart, logo&#10;&#10;Description automatically generated">
            <a:extLst>
              <a:ext uri="{FF2B5EF4-FFF2-40B4-BE49-F238E27FC236}">
                <a16:creationId xmlns:a16="http://schemas.microsoft.com/office/drawing/2014/main" id="{D8C8B390-F4D8-4B7E-B126-AF3A3D250EA5}"/>
              </a:ext>
            </a:extLst>
          </p:cNvPr>
          <p:cNvPicPr>
            <a:picLocks noChangeAspect="1"/>
          </p:cNvPicPr>
          <p:nvPr/>
        </p:nvPicPr>
        <p:blipFill>
          <a:blip r:embed="rId3"/>
          <a:stretch>
            <a:fillRect/>
          </a:stretch>
        </p:blipFill>
        <p:spPr>
          <a:xfrm>
            <a:off x="11257955" y="545951"/>
            <a:ext cx="556314" cy="555006"/>
          </a:xfrm>
          <a:prstGeom prst="rect">
            <a:avLst/>
          </a:prstGeom>
          <a:noFill/>
          <a:ln cap="flat">
            <a:noFill/>
          </a:ln>
        </p:spPr>
      </p:pic>
      <p:sp>
        <p:nvSpPr>
          <p:cNvPr id="37" name="TextBox 36">
            <a:extLst>
              <a:ext uri="{FF2B5EF4-FFF2-40B4-BE49-F238E27FC236}">
                <a16:creationId xmlns:a16="http://schemas.microsoft.com/office/drawing/2014/main" id="{42B559EB-3DAA-4119-A6D0-484EFFA44D78}"/>
              </a:ext>
            </a:extLst>
          </p:cNvPr>
          <p:cNvSpPr txBox="1"/>
          <p:nvPr/>
        </p:nvSpPr>
        <p:spPr>
          <a:xfrm>
            <a:off x="7417004" y="6495248"/>
            <a:ext cx="1576912" cy="360492"/>
          </a:xfrm>
          <a:prstGeom prst="rect">
            <a:avLst/>
          </a:prstGeom>
          <a:noFill/>
        </p:spPr>
        <p:txBody>
          <a:bodyPr wrap="square" rtlCol="0">
            <a:spAutoFit/>
          </a:bodyPr>
          <a:lstStyle/>
          <a:p>
            <a:r>
              <a:rPr lang="en-GB" sz="1000" b="1" dirty="0">
                <a:solidFill>
                  <a:srgbClr val="FF0000"/>
                </a:solidFill>
              </a:rPr>
              <a:t>Baseline Assessment</a:t>
            </a:r>
          </a:p>
        </p:txBody>
      </p:sp>
      <p:sp>
        <p:nvSpPr>
          <p:cNvPr id="50" name="TextBox 49">
            <a:extLst>
              <a:ext uri="{FF2B5EF4-FFF2-40B4-BE49-F238E27FC236}">
                <a16:creationId xmlns:a16="http://schemas.microsoft.com/office/drawing/2014/main" id="{F4899CCA-7BEE-4AFC-8449-2A264E0B1130}"/>
              </a:ext>
            </a:extLst>
          </p:cNvPr>
          <p:cNvSpPr txBox="1"/>
          <p:nvPr/>
        </p:nvSpPr>
        <p:spPr>
          <a:xfrm>
            <a:off x="861741" y="4120821"/>
            <a:ext cx="754025" cy="707886"/>
          </a:xfrm>
          <a:prstGeom prst="rect">
            <a:avLst/>
          </a:prstGeom>
          <a:noFill/>
        </p:spPr>
        <p:txBody>
          <a:bodyPr wrap="square" rtlCol="0">
            <a:spAutoFit/>
          </a:bodyPr>
          <a:lstStyle/>
          <a:p>
            <a:r>
              <a:rPr lang="en-GB" sz="1000" b="1" dirty="0"/>
              <a:t>D&amp;T -Textiles Cushion Project</a:t>
            </a:r>
          </a:p>
        </p:txBody>
      </p:sp>
      <p:sp>
        <p:nvSpPr>
          <p:cNvPr id="51" name="TextBox 50">
            <a:extLst>
              <a:ext uri="{FF2B5EF4-FFF2-40B4-BE49-F238E27FC236}">
                <a16:creationId xmlns:a16="http://schemas.microsoft.com/office/drawing/2014/main" id="{82523153-8F60-438B-B516-807568439B28}"/>
              </a:ext>
            </a:extLst>
          </p:cNvPr>
          <p:cNvSpPr txBox="1"/>
          <p:nvPr/>
        </p:nvSpPr>
        <p:spPr>
          <a:xfrm>
            <a:off x="112603" y="3042170"/>
            <a:ext cx="1140371" cy="400110"/>
          </a:xfrm>
          <a:prstGeom prst="rect">
            <a:avLst/>
          </a:prstGeom>
          <a:noFill/>
        </p:spPr>
        <p:txBody>
          <a:bodyPr wrap="square" rtlCol="0">
            <a:spAutoFit/>
          </a:bodyPr>
          <a:lstStyle/>
          <a:p>
            <a:r>
              <a:rPr lang="en-GB" sz="1000" b="1" dirty="0"/>
              <a:t>D&amp;T Types of stitching</a:t>
            </a:r>
          </a:p>
        </p:txBody>
      </p:sp>
      <p:sp>
        <p:nvSpPr>
          <p:cNvPr id="53" name="TextBox 52">
            <a:extLst>
              <a:ext uri="{FF2B5EF4-FFF2-40B4-BE49-F238E27FC236}">
                <a16:creationId xmlns:a16="http://schemas.microsoft.com/office/drawing/2014/main" id="{424FBF69-C452-409A-B7CB-3F9A597F0AB9}"/>
              </a:ext>
            </a:extLst>
          </p:cNvPr>
          <p:cNvSpPr txBox="1"/>
          <p:nvPr/>
        </p:nvSpPr>
        <p:spPr>
          <a:xfrm>
            <a:off x="8865762" y="3289566"/>
            <a:ext cx="950643" cy="246221"/>
          </a:xfrm>
          <a:prstGeom prst="rect">
            <a:avLst/>
          </a:prstGeom>
          <a:noFill/>
        </p:spPr>
        <p:txBody>
          <a:bodyPr wrap="square" rtlCol="0">
            <a:spAutoFit/>
          </a:bodyPr>
          <a:lstStyle/>
          <a:p>
            <a:r>
              <a:rPr lang="en-GB" sz="1000" b="1" dirty="0">
                <a:solidFill>
                  <a:srgbClr val="FF0000"/>
                </a:solidFill>
              </a:rPr>
              <a:t>Assessment</a:t>
            </a:r>
          </a:p>
        </p:txBody>
      </p:sp>
      <p:sp>
        <p:nvSpPr>
          <p:cNvPr id="189" name="TextBox 188">
            <a:extLst>
              <a:ext uri="{FF2B5EF4-FFF2-40B4-BE49-F238E27FC236}">
                <a16:creationId xmlns:a16="http://schemas.microsoft.com/office/drawing/2014/main" id="{CFB2BC02-AC6C-49B2-929C-607C6B195249}"/>
              </a:ext>
            </a:extLst>
          </p:cNvPr>
          <p:cNvSpPr txBox="1"/>
          <p:nvPr/>
        </p:nvSpPr>
        <p:spPr>
          <a:xfrm>
            <a:off x="6653722" y="1578244"/>
            <a:ext cx="1179988" cy="246221"/>
          </a:xfrm>
          <a:prstGeom prst="rect">
            <a:avLst/>
          </a:prstGeom>
          <a:noFill/>
        </p:spPr>
        <p:txBody>
          <a:bodyPr wrap="square" rtlCol="0">
            <a:spAutoFit/>
          </a:bodyPr>
          <a:lstStyle/>
          <a:p>
            <a:r>
              <a:rPr lang="en-GB" sz="1000" b="1" dirty="0">
                <a:solidFill>
                  <a:srgbClr val="FF0000"/>
                </a:solidFill>
              </a:rPr>
              <a:t>Assessment</a:t>
            </a:r>
          </a:p>
        </p:txBody>
      </p:sp>
      <p:sp>
        <p:nvSpPr>
          <p:cNvPr id="202" name="Text Box 2">
            <a:extLst>
              <a:ext uri="{FF2B5EF4-FFF2-40B4-BE49-F238E27FC236}">
                <a16:creationId xmlns:a16="http://schemas.microsoft.com/office/drawing/2014/main" id="{52B8923F-AE2D-4DC1-97E5-377E0C223210}"/>
              </a:ext>
            </a:extLst>
          </p:cNvPr>
          <p:cNvSpPr txBox="1">
            <a:spLocks noChangeArrowheads="1"/>
          </p:cNvSpPr>
          <p:nvPr/>
        </p:nvSpPr>
        <p:spPr bwMode="auto">
          <a:xfrm>
            <a:off x="8207854" y="40128"/>
            <a:ext cx="4012715" cy="501419"/>
          </a:xfrm>
          <a:prstGeom prst="rect">
            <a:avLst/>
          </a:prstGeom>
          <a:no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2600" b="1"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YEAR </a:t>
            </a:r>
            <a:r>
              <a:rPr lang="en-GB" sz="2600" b="1" dirty="0">
                <a:solidFill>
                  <a:schemeClr val="bg2">
                    <a:lumMod val="50000"/>
                  </a:schemeClr>
                </a:solidFill>
                <a:latin typeface="Calibri" panose="020F0502020204030204" pitchFamily="34" charset="0"/>
                <a:ea typeface="Calibri" panose="020F0502020204030204" pitchFamily="34" charset="0"/>
                <a:cs typeface="Times New Roman" panose="02020603050405020304" pitchFamily="18" charset="0"/>
              </a:rPr>
              <a:t>8</a:t>
            </a:r>
            <a:r>
              <a:rPr lang="en-GB" sz="2600" b="1"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 </a:t>
            </a:r>
            <a:r>
              <a:rPr lang="en-GB" sz="2600" b="1"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TECHNOLOGY</a:t>
            </a:r>
            <a:r>
              <a:rPr lang="en-GB" sz="2600" b="1"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rPr>
              <a:t> IN</a:t>
            </a:r>
            <a:endParaRPr lang="en-GB" sz="2600" dirty="0">
              <a:solidFill>
                <a:schemeClr val="bg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304" name="Group 303">
            <a:extLst>
              <a:ext uri="{FF2B5EF4-FFF2-40B4-BE49-F238E27FC236}">
                <a16:creationId xmlns:a16="http://schemas.microsoft.com/office/drawing/2014/main" id="{6CD32CEE-8939-49E6-A9BA-26182A909227}"/>
              </a:ext>
            </a:extLst>
          </p:cNvPr>
          <p:cNvGrpSpPr/>
          <p:nvPr/>
        </p:nvGrpSpPr>
        <p:grpSpPr>
          <a:xfrm>
            <a:off x="10891047" y="4754141"/>
            <a:ext cx="1112628" cy="1616086"/>
            <a:chOff x="10891047" y="4754141"/>
            <a:chExt cx="1112628" cy="1691926"/>
          </a:xfrm>
          <a:solidFill>
            <a:schemeClr val="bg2">
              <a:lumMod val="50000"/>
            </a:schemeClr>
          </a:solidFill>
        </p:grpSpPr>
        <p:sp>
          <p:nvSpPr>
            <p:cNvPr id="206" name="Arrow: U-Turn 205">
              <a:extLst>
                <a:ext uri="{FF2B5EF4-FFF2-40B4-BE49-F238E27FC236}">
                  <a16:creationId xmlns:a16="http://schemas.microsoft.com/office/drawing/2014/main" id="{EF47EFDB-A212-4DA2-873D-A84348FBF2AE}"/>
                </a:ext>
              </a:extLst>
            </p:cNvPr>
            <p:cNvSpPr/>
            <p:nvPr/>
          </p:nvSpPr>
          <p:spPr>
            <a:xfrm rot="16200000" flipV="1">
              <a:off x="10601398" y="5043790"/>
              <a:ext cx="1691926" cy="1112628"/>
            </a:xfrm>
            <a:prstGeom prst="uturnArrow">
              <a:avLst>
                <a:gd name="adj1" fmla="val 25000"/>
                <a:gd name="adj2" fmla="val 25000"/>
                <a:gd name="adj3" fmla="val 25000"/>
                <a:gd name="adj4" fmla="val 50000"/>
                <a:gd name="adj5" fmla="val 75000"/>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245" name="Straight Connector 244">
              <a:extLst>
                <a:ext uri="{FF2B5EF4-FFF2-40B4-BE49-F238E27FC236}">
                  <a16:creationId xmlns:a16="http://schemas.microsoft.com/office/drawing/2014/main" id="{3788AFFE-C311-4B4B-98D9-50D93F293F13}"/>
                </a:ext>
              </a:extLst>
            </p:cNvPr>
            <p:cNvCxnSpPr>
              <a:cxnSpLocks/>
            </p:cNvCxnSpPr>
            <p:nvPr/>
          </p:nvCxnSpPr>
          <p:spPr>
            <a:xfrm>
              <a:off x="11037300" y="6317048"/>
              <a:ext cx="327930"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8DE8DB2E-2DC6-4BEF-AB3C-8F3F284B575C}"/>
                </a:ext>
              </a:extLst>
            </p:cNvPr>
            <p:cNvCxnSpPr>
              <a:cxnSpLocks/>
            </p:cNvCxnSpPr>
            <p:nvPr/>
          </p:nvCxnSpPr>
          <p:spPr>
            <a:xfrm flipV="1">
              <a:off x="11714928" y="6039237"/>
              <a:ext cx="118480" cy="155319"/>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CC173DAF-BF28-4A23-B603-4FD42157A3C3}"/>
                </a:ext>
              </a:extLst>
            </p:cNvPr>
            <p:cNvCxnSpPr>
              <a:cxnSpLocks/>
            </p:cNvCxnSpPr>
            <p:nvPr/>
          </p:nvCxnSpPr>
          <p:spPr>
            <a:xfrm flipH="1" flipV="1">
              <a:off x="11864340" y="5681601"/>
              <a:ext cx="1050" cy="27879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95E9CFA5-57F9-40F4-9AE0-1D4E8DBA2B2D}"/>
                </a:ext>
              </a:extLst>
            </p:cNvPr>
            <p:cNvCxnSpPr>
              <a:cxnSpLocks/>
            </p:cNvCxnSpPr>
            <p:nvPr/>
          </p:nvCxnSpPr>
          <p:spPr>
            <a:xfrm flipV="1">
              <a:off x="11482058" y="6248749"/>
              <a:ext cx="173225" cy="61977"/>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49CB6E7B-7A76-457B-9FB2-3682E596FC82}"/>
                </a:ext>
              </a:extLst>
            </p:cNvPr>
            <p:cNvCxnSpPr>
              <a:cxnSpLocks/>
            </p:cNvCxnSpPr>
            <p:nvPr/>
          </p:nvCxnSpPr>
          <p:spPr>
            <a:xfrm flipH="1" flipV="1">
              <a:off x="11864340" y="5328306"/>
              <a:ext cx="1050" cy="26918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E626178F-2935-49BE-A5D9-F2F64DDA48DD}"/>
                </a:ext>
              </a:extLst>
            </p:cNvPr>
            <p:cNvCxnSpPr>
              <a:cxnSpLocks/>
            </p:cNvCxnSpPr>
            <p:nvPr/>
          </p:nvCxnSpPr>
          <p:spPr>
            <a:xfrm>
              <a:off x="11714928" y="5132070"/>
              <a:ext cx="118480" cy="1205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8511A9ED-D577-42C3-975F-199A0D37171F}"/>
                </a:ext>
              </a:extLst>
            </p:cNvPr>
            <p:cNvCxnSpPr>
              <a:cxnSpLocks/>
            </p:cNvCxnSpPr>
            <p:nvPr/>
          </p:nvCxnSpPr>
          <p:spPr>
            <a:xfrm>
              <a:off x="11426324" y="5037199"/>
              <a:ext cx="219576" cy="524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85" name="Group 284">
            <a:extLst>
              <a:ext uri="{FF2B5EF4-FFF2-40B4-BE49-F238E27FC236}">
                <a16:creationId xmlns:a16="http://schemas.microsoft.com/office/drawing/2014/main" id="{C0A7E1B3-0AF2-4EC6-AADA-CEC4F0880A51}"/>
              </a:ext>
            </a:extLst>
          </p:cNvPr>
          <p:cNvGrpSpPr/>
          <p:nvPr/>
        </p:nvGrpSpPr>
        <p:grpSpPr>
          <a:xfrm>
            <a:off x="579119" y="5954880"/>
            <a:ext cx="10250063" cy="581356"/>
            <a:chOff x="579119" y="6009965"/>
            <a:chExt cx="10250063" cy="581356"/>
          </a:xfrm>
          <a:solidFill>
            <a:schemeClr val="bg2">
              <a:lumMod val="50000"/>
            </a:schemeClr>
          </a:solidFill>
        </p:grpSpPr>
        <p:sp>
          <p:nvSpPr>
            <p:cNvPr id="204" name="Arrow: Left 203">
              <a:extLst>
                <a:ext uri="{FF2B5EF4-FFF2-40B4-BE49-F238E27FC236}">
                  <a16:creationId xmlns:a16="http://schemas.microsoft.com/office/drawing/2014/main" id="{8102A141-972D-4FB0-9D2D-F4CE1DD48ED4}"/>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3" name="Straight Connector 232">
              <a:extLst>
                <a:ext uri="{FF2B5EF4-FFF2-40B4-BE49-F238E27FC236}">
                  <a16:creationId xmlns:a16="http://schemas.microsoft.com/office/drawing/2014/main" id="{3495CEE2-612B-4F16-833C-D167B1F2305A}"/>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1C8A3FD-186C-4653-8694-4439DE57C08A}"/>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87265BBB-89C3-4644-92EA-C619D55C06C1}"/>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70741115-D828-43E6-914F-12567FF3FDD4}"/>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F563FBDF-3263-4FF9-BA3C-7AF1ABBF7CF1}"/>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71A41F39-B172-4CD1-83FD-40147834EA44}"/>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10D2F932-84B1-4A47-BD86-CC3D442D96CB}"/>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3AEF1542-AF99-4C3C-BAE4-B2D5FC25F63E}"/>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010E47C9-6C11-40BC-9FD9-1469FAB5B729}"/>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EBD23804-ECCA-4ABF-9A28-5CE9076749C8}"/>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123E777E-238F-48B4-8265-C6C9E7EE647C}"/>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EE261DBC-EC95-4CE0-AA5F-C3EC9D5DE3FB}"/>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265240D9-1AE8-4AF0-BE23-EB8BB44B5B33}"/>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86" name="Group 285">
            <a:extLst>
              <a:ext uri="{FF2B5EF4-FFF2-40B4-BE49-F238E27FC236}">
                <a16:creationId xmlns:a16="http://schemas.microsoft.com/office/drawing/2014/main" id="{5B9DEFAF-C23C-45CB-A48D-7BB8E2D79D9E}"/>
              </a:ext>
            </a:extLst>
          </p:cNvPr>
          <p:cNvGrpSpPr/>
          <p:nvPr/>
        </p:nvGrpSpPr>
        <p:grpSpPr>
          <a:xfrm rot="10800000">
            <a:off x="1655452" y="4755776"/>
            <a:ext cx="9458782" cy="581356"/>
            <a:chOff x="579119" y="6009965"/>
            <a:chExt cx="10250063" cy="581356"/>
          </a:xfrm>
          <a:solidFill>
            <a:schemeClr val="bg2">
              <a:lumMod val="50000"/>
            </a:schemeClr>
          </a:solidFill>
        </p:grpSpPr>
        <p:sp>
          <p:nvSpPr>
            <p:cNvPr id="287" name="Arrow: Left 286">
              <a:extLst>
                <a:ext uri="{FF2B5EF4-FFF2-40B4-BE49-F238E27FC236}">
                  <a16:creationId xmlns:a16="http://schemas.microsoft.com/office/drawing/2014/main" id="{E9077915-2A79-4456-93BF-43D9528023EF}"/>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88" name="Straight Connector 287">
              <a:extLst>
                <a:ext uri="{FF2B5EF4-FFF2-40B4-BE49-F238E27FC236}">
                  <a16:creationId xmlns:a16="http://schemas.microsoft.com/office/drawing/2014/main" id="{AAA036CA-5CEF-4252-9FAD-1D350A7C5278}"/>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22FADDB2-EFED-466D-8937-EC0EB787509A}"/>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47096A26-2F25-4E09-A646-DA1F8679F517}"/>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11DCB2B9-01E2-4B73-B2B3-A07EACCACE6B}"/>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60F42740-6256-4FA1-9A7C-14244E4768C1}"/>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EBDC7EEA-8EA1-4228-8130-5C3115D5FFDB}"/>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26281510-D4B2-4520-AAE5-27F3EFFDC410}"/>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8752C68C-8C2C-460B-8A83-FEFEB74F7CB2}"/>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C6CF8F49-00DE-4FEC-8E25-FB80890F6F27}"/>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BA4D69CF-C0B6-41A9-B7BF-BED8F4BDC70F}"/>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B05FA7F3-329F-4A51-B6D4-7BAA2F070D2A}"/>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0E97F774-4F5D-4E24-B86E-1C105622C500}"/>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A1FD2891-C09C-41DE-BE25-0D70DB6437AF}"/>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05" name="Group 304">
            <a:extLst>
              <a:ext uri="{FF2B5EF4-FFF2-40B4-BE49-F238E27FC236}">
                <a16:creationId xmlns:a16="http://schemas.microsoft.com/office/drawing/2014/main" id="{B692F604-E6F1-4FAF-A3F8-72F9C7003FD0}"/>
              </a:ext>
            </a:extLst>
          </p:cNvPr>
          <p:cNvGrpSpPr/>
          <p:nvPr/>
        </p:nvGrpSpPr>
        <p:grpSpPr>
          <a:xfrm>
            <a:off x="10935904" y="2305202"/>
            <a:ext cx="1112628" cy="1691926"/>
            <a:chOff x="10891047" y="4754141"/>
            <a:chExt cx="1112628" cy="1691926"/>
          </a:xfrm>
          <a:solidFill>
            <a:schemeClr val="bg2">
              <a:lumMod val="50000"/>
            </a:schemeClr>
          </a:solidFill>
        </p:grpSpPr>
        <p:sp>
          <p:nvSpPr>
            <p:cNvPr id="306" name="Arrow: U-Turn 305">
              <a:extLst>
                <a:ext uri="{FF2B5EF4-FFF2-40B4-BE49-F238E27FC236}">
                  <a16:creationId xmlns:a16="http://schemas.microsoft.com/office/drawing/2014/main" id="{3183211D-471D-4FF0-8AE9-78C932BBBCA5}"/>
                </a:ext>
              </a:extLst>
            </p:cNvPr>
            <p:cNvSpPr/>
            <p:nvPr/>
          </p:nvSpPr>
          <p:spPr>
            <a:xfrm rot="16200000" flipV="1">
              <a:off x="10601398" y="5043790"/>
              <a:ext cx="1691926" cy="1112628"/>
            </a:xfrm>
            <a:prstGeom prst="uturnArrow">
              <a:avLst>
                <a:gd name="adj1" fmla="val 25000"/>
                <a:gd name="adj2" fmla="val 25000"/>
                <a:gd name="adj3" fmla="val 25000"/>
                <a:gd name="adj4" fmla="val 50000"/>
                <a:gd name="adj5" fmla="val 75000"/>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307" name="Straight Connector 306">
              <a:extLst>
                <a:ext uri="{FF2B5EF4-FFF2-40B4-BE49-F238E27FC236}">
                  <a16:creationId xmlns:a16="http://schemas.microsoft.com/office/drawing/2014/main" id="{CD4CC0F7-9D8F-4AB6-92C6-2DC0AADA1F83}"/>
                </a:ext>
              </a:extLst>
            </p:cNvPr>
            <p:cNvCxnSpPr>
              <a:cxnSpLocks/>
            </p:cNvCxnSpPr>
            <p:nvPr/>
          </p:nvCxnSpPr>
          <p:spPr>
            <a:xfrm>
              <a:off x="11037300" y="6317048"/>
              <a:ext cx="327930"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DAEB6FAD-B340-4668-B6CF-845083CC60E6}"/>
                </a:ext>
              </a:extLst>
            </p:cNvPr>
            <p:cNvCxnSpPr>
              <a:cxnSpLocks/>
            </p:cNvCxnSpPr>
            <p:nvPr/>
          </p:nvCxnSpPr>
          <p:spPr>
            <a:xfrm flipV="1">
              <a:off x="11714928" y="6039237"/>
              <a:ext cx="118480" cy="155319"/>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5DA595B2-3FFC-4C32-A1B4-5A749EAA05AC}"/>
                </a:ext>
              </a:extLst>
            </p:cNvPr>
            <p:cNvCxnSpPr>
              <a:cxnSpLocks/>
            </p:cNvCxnSpPr>
            <p:nvPr/>
          </p:nvCxnSpPr>
          <p:spPr>
            <a:xfrm flipH="1" flipV="1">
              <a:off x="11864340" y="5681601"/>
              <a:ext cx="1050" cy="27879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0219467D-2E18-4A11-B674-0867C20569F3}"/>
                </a:ext>
              </a:extLst>
            </p:cNvPr>
            <p:cNvCxnSpPr>
              <a:cxnSpLocks/>
            </p:cNvCxnSpPr>
            <p:nvPr/>
          </p:nvCxnSpPr>
          <p:spPr>
            <a:xfrm flipV="1">
              <a:off x="11482058" y="6248749"/>
              <a:ext cx="173225" cy="61977"/>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72A980AF-04DF-4E03-BF3F-0E539656A4E8}"/>
                </a:ext>
              </a:extLst>
            </p:cNvPr>
            <p:cNvCxnSpPr>
              <a:cxnSpLocks/>
            </p:cNvCxnSpPr>
            <p:nvPr/>
          </p:nvCxnSpPr>
          <p:spPr>
            <a:xfrm flipH="1" flipV="1">
              <a:off x="11864340" y="5328306"/>
              <a:ext cx="1050" cy="26918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EA701798-50CD-4697-B373-6638EC6CED5F}"/>
                </a:ext>
              </a:extLst>
            </p:cNvPr>
            <p:cNvCxnSpPr>
              <a:cxnSpLocks/>
            </p:cNvCxnSpPr>
            <p:nvPr/>
          </p:nvCxnSpPr>
          <p:spPr>
            <a:xfrm>
              <a:off x="11714928" y="5132070"/>
              <a:ext cx="118480" cy="1205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F845FEAA-C175-4119-9FFF-19A6DBB8143F}"/>
                </a:ext>
              </a:extLst>
            </p:cNvPr>
            <p:cNvCxnSpPr>
              <a:cxnSpLocks/>
            </p:cNvCxnSpPr>
            <p:nvPr/>
          </p:nvCxnSpPr>
          <p:spPr>
            <a:xfrm>
              <a:off x="11426324" y="5037199"/>
              <a:ext cx="219576" cy="5243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4" name="Group 313">
            <a:extLst>
              <a:ext uri="{FF2B5EF4-FFF2-40B4-BE49-F238E27FC236}">
                <a16:creationId xmlns:a16="http://schemas.microsoft.com/office/drawing/2014/main" id="{08ACB145-7AC1-49C7-9CA7-26E81EB9D6C7}"/>
              </a:ext>
            </a:extLst>
          </p:cNvPr>
          <p:cNvGrpSpPr/>
          <p:nvPr/>
        </p:nvGrpSpPr>
        <p:grpSpPr>
          <a:xfrm>
            <a:off x="1374598" y="3547050"/>
            <a:ext cx="9458782" cy="581356"/>
            <a:chOff x="579119" y="6009965"/>
            <a:chExt cx="10250063" cy="581356"/>
          </a:xfrm>
          <a:solidFill>
            <a:schemeClr val="bg2">
              <a:lumMod val="50000"/>
            </a:schemeClr>
          </a:solidFill>
        </p:grpSpPr>
        <p:sp>
          <p:nvSpPr>
            <p:cNvPr id="315" name="Arrow: Left 314">
              <a:extLst>
                <a:ext uri="{FF2B5EF4-FFF2-40B4-BE49-F238E27FC236}">
                  <a16:creationId xmlns:a16="http://schemas.microsoft.com/office/drawing/2014/main" id="{93CD7EC1-0AD1-4865-A1D2-C9A423ECA800}"/>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16" name="Straight Connector 315">
              <a:extLst>
                <a:ext uri="{FF2B5EF4-FFF2-40B4-BE49-F238E27FC236}">
                  <a16:creationId xmlns:a16="http://schemas.microsoft.com/office/drawing/2014/main" id="{EB844D98-5D80-40EC-8BC4-04AA298540C2}"/>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4AA56B9E-0059-486C-8A1E-48DFEFC121CE}"/>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30935B5A-5799-434A-9C11-8BF1DC0CE520}"/>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742C10C1-9D51-4813-8189-C4335AFA8609}"/>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4CC41F8E-07C6-4120-9D0D-16AA84FA46E4}"/>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C0C95B54-3849-4859-98DF-17FA7B7A6D0F}"/>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1C551090-2012-42F9-BE15-D81F36C07470}"/>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DF28FDF7-75F5-4522-ABEE-46FA45401D40}"/>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988DDDB6-2F9D-4A8D-9BA7-BC211A074E31}"/>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4742AD12-F054-4CEB-B37B-4180ABDC4C03}"/>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81593CA6-11FA-469C-B224-86ECB2B510B5}"/>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64BD0D49-6FCD-4D0C-924C-97D1E66DA539}"/>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72A7C352-B2DF-4738-8440-E057B9A7B6CA}"/>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9" name="Group 328">
            <a:extLst>
              <a:ext uri="{FF2B5EF4-FFF2-40B4-BE49-F238E27FC236}">
                <a16:creationId xmlns:a16="http://schemas.microsoft.com/office/drawing/2014/main" id="{FC7453E5-7FF3-44EA-8073-BD2851201F23}"/>
              </a:ext>
            </a:extLst>
          </p:cNvPr>
          <p:cNvGrpSpPr/>
          <p:nvPr/>
        </p:nvGrpSpPr>
        <p:grpSpPr>
          <a:xfrm rot="10800000">
            <a:off x="1624144" y="2308231"/>
            <a:ext cx="9520570" cy="581356"/>
            <a:chOff x="579119" y="6009965"/>
            <a:chExt cx="10250063" cy="581356"/>
          </a:xfrm>
          <a:solidFill>
            <a:schemeClr val="bg2">
              <a:lumMod val="50000"/>
            </a:schemeClr>
          </a:solidFill>
        </p:grpSpPr>
        <p:sp>
          <p:nvSpPr>
            <p:cNvPr id="330" name="Arrow: Left 329">
              <a:extLst>
                <a:ext uri="{FF2B5EF4-FFF2-40B4-BE49-F238E27FC236}">
                  <a16:creationId xmlns:a16="http://schemas.microsoft.com/office/drawing/2014/main" id="{E495C2AC-8481-4DCF-A6B9-1889BD5D35E7}"/>
                </a:ext>
              </a:extLst>
            </p:cNvPr>
            <p:cNvSpPr/>
            <p:nvPr/>
          </p:nvSpPr>
          <p:spPr>
            <a:xfrm rot="10800000">
              <a:off x="57911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31" name="Straight Connector 330">
              <a:extLst>
                <a:ext uri="{FF2B5EF4-FFF2-40B4-BE49-F238E27FC236}">
                  <a16:creationId xmlns:a16="http://schemas.microsoft.com/office/drawing/2014/main" id="{CCDE3ABC-DE16-4D61-988C-2E89B51AD0D4}"/>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2" name="Straight Connector 331">
              <a:extLst>
                <a:ext uri="{FF2B5EF4-FFF2-40B4-BE49-F238E27FC236}">
                  <a16:creationId xmlns:a16="http://schemas.microsoft.com/office/drawing/2014/main" id="{9F54BF64-7440-4C7F-88A9-08E677D2E487}"/>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C705F34E-0074-4FEB-B623-E216958142BB}"/>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EA4C4723-FD43-40B9-A970-019B176459F4}"/>
                </a:ext>
              </a:extLst>
            </p:cNvPr>
            <p:cNvCxnSpPr/>
            <p:nvPr/>
          </p:nvCxnSpPr>
          <p:spPr>
            <a:xfrm>
              <a:off x="3117404"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9C69DF54-DBAC-46F8-A66C-801CC43AD19E}"/>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D435E8CE-188E-483D-9302-6A0E2DDB9130}"/>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7" name="Straight Connector 336">
              <a:extLst>
                <a:ext uri="{FF2B5EF4-FFF2-40B4-BE49-F238E27FC236}">
                  <a16:creationId xmlns:a16="http://schemas.microsoft.com/office/drawing/2014/main" id="{0DE6866D-BA00-4FFF-A069-6B9318AE3501}"/>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5DCFAA06-6968-48C3-A031-8AE7F2DBCDBA}"/>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69CB9596-F277-4240-B325-6AE0AC34F7B8}"/>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C159132D-7916-423B-BF84-DE1379E36B23}"/>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354E27C2-B78D-4A1A-8AEE-5564D4881E08}"/>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8779C2E-F8DE-4609-B41A-782F1C929DB5}"/>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CA375F01-E619-41FA-9083-8208131590BF}"/>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59" name="Group 358">
            <a:extLst>
              <a:ext uri="{FF2B5EF4-FFF2-40B4-BE49-F238E27FC236}">
                <a16:creationId xmlns:a16="http://schemas.microsoft.com/office/drawing/2014/main" id="{EC980F8F-F89E-4FB1-95F7-7E0EC927A8A2}"/>
              </a:ext>
            </a:extLst>
          </p:cNvPr>
          <p:cNvGrpSpPr/>
          <p:nvPr/>
        </p:nvGrpSpPr>
        <p:grpSpPr>
          <a:xfrm>
            <a:off x="1332985" y="1113870"/>
            <a:ext cx="6339579" cy="581356"/>
            <a:chOff x="558799" y="6009965"/>
            <a:chExt cx="10250063" cy="581356"/>
          </a:xfrm>
          <a:solidFill>
            <a:schemeClr val="bg2">
              <a:lumMod val="50000"/>
            </a:schemeClr>
          </a:solidFill>
        </p:grpSpPr>
        <p:sp>
          <p:nvSpPr>
            <p:cNvPr id="360" name="Arrow: Left 359">
              <a:extLst>
                <a:ext uri="{FF2B5EF4-FFF2-40B4-BE49-F238E27FC236}">
                  <a16:creationId xmlns:a16="http://schemas.microsoft.com/office/drawing/2014/main" id="{7BD4D5D3-B9DE-4CB7-8096-1B4433531A76}"/>
                </a:ext>
              </a:extLst>
            </p:cNvPr>
            <p:cNvSpPr/>
            <p:nvPr/>
          </p:nvSpPr>
          <p:spPr>
            <a:xfrm rot="10800000">
              <a:off x="558799" y="6009965"/>
              <a:ext cx="10250063" cy="581356"/>
            </a:xfrm>
            <a:prstGeom prst="left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1" name="Straight Connector 360">
              <a:extLst>
                <a:ext uri="{FF2B5EF4-FFF2-40B4-BE49-F238E27FC236}">
                  <a16:creationId xmlns:a16="http://schemas.microsoft.com/office/drawing/2014/main" id="{959C0CDC-E59B-494B-A89A-EB1CAF89B5E8}"/>
                </a:ext>
              </a:extLst>
            </p:cNvPr>
            <p:cNvCxnSpPr/>
            <p:nvPr/>
          </p:nvCxnSpPr>
          <p:spPr>
            <a:xfrm>
              <a:off x="711970"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CB541E23-75B9-47F6-8F12-69BCEAEFC697}"/>
                </a:ext>
              </a:extLst>
            </p:cNvPr>
            <p:cNvCxnSpPr/>
            <p:nvPr/>
          </p:nvCxnSpPr>
          <p:spPr>
            <a:xfrm>
              <a:off x="153742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137C2FC4-C8AB-41A0-B5FE-CA76412591F8}"/>
                </a:ext>
              </a:extLst>
            </p:cNvPr>
            <p:cNvCxnSpPr/>
            <p:nvPr/>
          </p:nvCxnSpPr>
          <p:spPr>
            <a:xfrm>
              <a:off x="2343132"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4" name="Straight Connector 363">
              <a:extLst>
                <a:ext uri="{FF2B5EF4-FFF2-40B4-BE49-F238E27FC236}">
                  <a16:creationId xmlns:a16="http://schemas.microsoft.com/office/drawing/2014/main" id="{2FE905E9-0A33-4688-9614-AD2F0F75ED24}"/>
                </a:ext>
              </a:extLst>
            </p:cNvPr>
            <p:cNvCxnSpPr/>
            <p:nvPr/>
          </p:nvCxnSpPr>
          <p:spPr>
            <a:xfrm>
              <a:off x="3151153"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9AC7FB92-65E9-47DA-ABEE-3D33ED4AC262}"/>
                </a:ext>
              </a:extLst>
            </p:cNvPr>
            <p:cNvCxnSpPr/>
            <p:nvPr/>
          </p:nvCxnSpPr>
          <p:spPr>
            <a:xfrm>
              <a:off x="3944075" y="6300643"/>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3337B304-C5F9-4644-A90E-B840F2729523}"/>
                </a:ext>
              </a:extLst>
            </p:cNvPr>
            <p:cNvCxnSpPr/>
            <p:nvPr/>
          </p:nvCxnSpPr>
          <p:spPr>
            <a:xfrm>
              <a:off x="4727090" y="6299546"/>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a:extLst>
                <a:ext uri="{FF2B5EF4-FFF2-40B4-BE49-F238E27FC236}">
                  <a16:creationId xmlns:a16="http://schemas.microsoft.com/office/drawing/2014/main" id="{7F74B2C4-2828-477A-98BA-8D53B50656B0}"/>
                </a:ext>
              </a:extLst>
            </p:cNvPr>
            <p:cNvCxnSpPr/>
            <p:nvPr/>
          </p:nvCxnSpPr>
          <p:spPr>
            <a:xfrm>
              <a:off x="5549355"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8E57FD90-8555-4416-84B1-632ABF87D512}"/>
                </a:ext>
              </a:extLst>
            </p:cNvPr>
            <p:cNvCxnSpPr/>
            <p:nvPr/>
          </p:nvCxnSpPr>
          <p:spPr>
            <a:xfrm>
              <a:off x="6324136" y="6303982"/>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2A037561-4E7E-4E4D-9A15-CFB0750A5FAD}"/>
                </a:ext>
              </a:extLst>
            </p:cNvPr>
            <p:cNvCxnSpPr/>
            <p:nvPr/>
          </p:nvCxnSpPr>
          <p:spPr>
            <a:xfrm>
              <a:off x="7073107" y="6304328"/>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51F1DF0A-E07A-4E66-98B9-5426CB5EE1E7}"/>
                </a:ext>
              </a:extLst>
            </p:cNvPr>
            <p:cNvCxnSpPr/>
            <p:nvPr/>
          </p:nvCxnSpPr>
          <p:spPr>
            <a:xfrm>
              <a:off x="786845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F4B3FC66-24F8-41B2-9F30-422A2F25BDE9}"/>
                </a:ext>
              </a:extLst>
            </p:cNvPr>
            <p:cNvCxnSpPr/>
            <p:nvPr/>
          </p:nvCxnSpPr>
          <p:spPr>
            <a:xfrm>
              <a:off x="87117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605440C6-B64B-47C5-9843-BBB4D6BA9CB9}"/>
                </a:ext>
              </a:extLst>
            </p:cNvPr>
            <p:cNvCxnSpPr/>
            <p:nvPr/>
          </p:nvCxnSpPr>
          <p:spPr>
            <a:xfrm>
              <a:off x="9527136" y="6306225"/>
              <a:ext cx="554634"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64665FE0-BE2B-4221-A9B1-6E6AAA70CC7A}"/>
                </a:ext>
              </a:extLst>
            </p:cNvPr>
            <p:cNvCxnSpPr>
              <a:cxnSpLocks/>
            </p:cNvCxnSpPr>
            <p:nvPr/>
          </p:nvCxnSpPr>
          <p:spPr>
            <a:xfrm>
              <a:off x="10256906" y="6306225"/>
              <a:ext cx="287269" cy="0"/>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7" name="Group 396">
            <a:extLst>
              <a:ext uri="{FF2B5EF4-FFF2-40B4-BE49-F238E27FC236}">
                <a16:creationId xmlns:a16="http://schemas.microsoft.com/office/drawing/2014/main" id="{687430E6-8A0E-4DBD-8036-18AD74AEC743}"/>
              </a:ext>
            </a:extLst>
          </p:cNvPr>
          <p:cNvGrpSpPr/>
          <p:nvPr/>
        </p:nvGrpSpPr>
        <p:grpSpPr>
          <a:xfrm>
            <a:off x="365834" y="3529327"/>
            <a:ext cx="1226585" cy="1691928"/>
            <a:chOff x="375994" y="3529327"/>
            <a:chExt cx="1226585" cy="1691928"/>
          </a:xfrm>
          <a:solidFill>
            <a:schemeClr val="bg2">
              <a:lumMod val="50000"/>
            </a:schemeClr>
          </a:solidFill>
        </p:grpSpPr>
        <p:sp>
          <p:nvSpPr>
            <p:cNvPr id="205" name="Arrow: U-Turn 204">
              <a:extLst>
                <a:ext uri="{FF2B5EF4-FFF2-40B4-BE49-F238E27FC236}">
                  <a16:creationId xmlns:a16="http://schemas.microsoft.com/office/drawing/2014/main" id="{90CBE7CC-67DE-47D0-B5D9-F82B401D5304}"/>
                </a:ext>
              </a:extLst>
            </p:cNvPr>
            <p:cNvSpPr/>
            <p:nvPr/>
          </p:nvSpPr>
          <p:spPr>
            <a:xfrm rot="16200000">
              <a:off x="143323" y="3761998"/>
              <a:ext cx="1691928" cy="1226585"/>
            </a:xfrm>
            <a:prstGeom prst="uturn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374" name="Straight Connector 373">
              <a:extLst>
                <a:ext uri="{FF2B5EF4-FFF2-40B4-BE49-F238E27FC236}">
                  <a16:creationId xmlns:a16="http://schemas.microsoft.com/office/drawing/2014/main" id="{88DF59A0-1699-456F-983C-A324704F5AB0}"/>
                </a:ext>
              </a:extLst>
            </p:cNvPr>
            <p:cNvCxnSpPr>
              <a:cxnSpLocks/>
            </p:cNvCxnSpPr>
            <p:nvPr/>
          </p:nvCxnSpPr>
          <p:spPr>
            <a:xfrm flipH="1" flipV="1">
              <a:off x="1158240" y="5089634"/>
              <a:ext cx="327916" cy="151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5B75382D-EBEC-42DD-AFBC-6BA055B184CB}"/>
                </a:ext>
              </a:extLst>
            </p:cNvPr>
            <p:cNvCxnSpPr>
              <a:cxnSpLocks/>
            </p:cNvCxnSpPr>
            <p:nvPr/>
          </p:nvCxnSpPr>
          <p:spPr>
            <a:xfrm flipH="1" flipV="1">
              <a:off x="808989" y="5067994"/>
              <a:ext cx="252420" cy="2315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0973091D-FC57-41D5-B823-9B7815159226}"/>
                </a:ext>
              </a:extLst>
            </p:cNvPr>
            <p:cNvCxnSpPr>
              <a:cxnSpLocks/>
            </p:cNvCxnSpPr>
            <p:nvPr/>
          </p:nvCxnSpPr>
          <p:spPr>
            <a:xfrm flipH="1" flipV="1">
              <a:off x="596607" y="4912522"/>
              <a:ext cx="147455" cy="12254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463743AE-8813-42B0-85C4-5AA95FA3EECE}"/>
                </a:ext>
              </a:extLst>
            </p:cNvPr>
            <p:cNvCxnSpPr>
              <a:cxnSpLocks/>
            </p:cNvCxnSpPr>
            <p:nvPr/>
          </p:nvCxnSpPr>
          <p:spPr>
            <a:xfrm flipH="1" flipV="1">
              <a:off x="548639" y="4712656"/>
              <a:ext cx="30480" cy="149858"/>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3" name="Straight Connector 382">
              <a:extLst>
                <a:ext uri="{FF2B5EF4-FFF2-40B4-BE49-F238E27FC236}">
                  <a16:creationId xmlns:a16="http://schemas.microsoft.com/office/drawing/2014/main" id="{2FC39D71-8750-4656-850A-83B4DDAA26D3}"/>
                </a:ext>
              </a:extLst>
            </p:cNvPr>
            <p:cNvCxnSpPr>
              <a:cxnSpLocks/>
            </p:cNvCxnSpPr>
            <p:nvPr/>
          </p:nvCxnSpPr>
          <p:spPr>
            <a:xfrm flipV="1">
              <a:off x="548639" y="4431497"/>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3D39F4EC-7987-4688-A143-EDF3A432E63A}"/>
                </a:ext>
              </a:extLst>
            </p:cNvPr>
            <p:cNvCxnSpPr>
              <a:cxnSpLocks/>
            </p:cNvCxnSpPr>
            <p:nvPr/>
          </p:nvCxnSpPr>
          <p:spPr>
            <a:xfrm flipV="1">
              <a:off x="548639" y="4137958"/>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a:extLst>
                <a:ext uri="{FF2B5EF4-FFF2-40B4-BE49-F238E27FC236}">
                  <a16:creationId xmlns:a16="http://schemas.microsoft.com/office/drawing/2014/main" id="{6AF255AE-E6B9-4CA3-8193-34D43A5F96ED}"/>
                </a:ext>
              </a:extLst>
            </p:cNvPr>
            <p:cNvCxnSpPr>
              <a:cxnSpLocks/>
            </p:cNvCxnSpPr>
            <p:nvPr/>
          </p:nvCxnSpPr>
          <p:spPr>
            <a:xfrm flipV="1">
              <a:off x="579119" y="3941566"/>
              <a:ext cx="91215" cy="124734"/>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A25D2460-34C8-44A1-977B-DCAB0350C047}"/>
                </a:ext>
              </a:extLst>
            </p:cNvPr>
            <p:cNvCxnSpPr>
              <a:cxnSpLocks/>
            </p:cNvCxnSpPr>
            <p:nvPr/>
          </p:nvCxnSpPr>
          <p:spPr>
            <a:xfrm flipV="1">
              <a:off x="710223" y="3843310"/>
              <a:ext cx="114955" cy="5559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9F84BFC3-8827-45F2-9A36-E500A55121AD}"/>
                </a:ext>
              </a:extLst>
            </p:cNvPr>
            <p:cNvCxnSpPr>
              <a:cxnSpLocks/>
            </p:cNvCxnSpPr>
            <p:nvPr/>
          </p:nvCxnSpPr>
          <p:spPr>
            <a:xfrm flipV="1">
              <a:off x="893328" y="3830143"/>
              <a:ext cx="160875" cy="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8" name="Group 397">
            <a:extLst>
              <a:ext uri="{FF2B5EF4-FFF2-40B4-BE49-F238E27FC236}">
                <a16:creationId xmlns:a16="http://schemas.microsoft.com/office/drawing/2014/main" id="{FE97F9B7-F065-431B-BD0B-91B9A409F3B3}"/>
              </a:ext>
            </a:extLst>
          </p:cNvPr>
          <p:cNvGrpSpPr/>
          <p:nvPr/>
        </p:nvGrpSpPr>
        <p:grpSpPr>
          <a:xfrm>
            <a:off x="324278" y="1100958"/>
            <a:ext cx="1226585" cy="1691928"/>
            <a:chOff x="375994" y="3529327"/>
            <a:chExt cx="1226585" cy="1691928"/>
          </a:xfrm>
          <a:solidFill>
            <a:schemeClr val="bg2">
              <a:lumMod val="50000"/>
            </a:schemeClr>
          </a:solidFill>
        </p:grpSpPr>
        <p:sp>
          <p:nvSpPr>
            <p:cNvPr id="399" name="Arrow: U-Turn 398">
              <a:extLst>
                <a:ext uri="{FF2B5EF4-FFF2-40B4-BE49-F238E27FC236}">
                  <a16:creationId xmlns:a16="http://schemas.microsoft.com/office/drawing/2014/main" id="{E084F98C-DEC1-42B0-BF02-7F28A14FD405}"/>
                </a:ext>
              </a:extLst>
            </p:cNvPr>
            <p:cNvSpPr/>
            <p:nvPr/>
          </p:nvSpPr>
          <p:spPr>
            <a:xfrm rot="16200000">
              <a:off x="143323" y="3761998"/>
              <a:ext cx="1691928" cy="1226585"/>
            </a:xfrm>
            <a:prstGeom prst="uturnArrow">
              <a:avLst/>
            </a:prstGeom>
            <a:grp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400" name="Straight Connector 399">
              <a:extLst>
                <a:ext uri="{FF2B5EF4-FFF2-40B4-BE49-F238E27FC236}">
                  <a16:creationId xmlns:a16="http://schemas.microsoft.com/office/drawing/2014/main" id="{6B272F3D-3DD6-45AB-9C31-F0A8D42B45F5}"/>
                </a:ext>
              </a:extLst>
            </p:cNvPr>
            <p:cNvCxnSpPr>
              <a:cxnSpLocks/>
            </p:cNvCxnSpPr>
            <p:nvPr/>
          </p:nvCxnSpPr>
          <p:spPr>
            <a:xfrm flipH="1" flipV="1">
              <a:off x="1158240" y="5089634"/>
              <a:ext cx="327916" cy="151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799457F1-DE04-4802-AED7-AD5F09C6A7C8}"/>
                </a:ext>
              </a:extLst>
            </p:cNvPr>
            <p:cNvCxnSpPr>
              <a:cxnSpLocks/>
            </p:cNvCxnSpPr>
            <p:nvPr/>
          </p:nvCxnSpPr>
          <p:spPr>
            <a:xfrm flipH="1" flipV="1">
              <a:off x="808989" y="5067994"/>
              <a:ext cx="252420" cy="23152"/>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2" name="Straight Connector 401">
              <a:extLst>
                <a:ext uri="{FF2B5EF4-FFF2-40B4-BE49-F238E27FC236}">
                  <a16:creationId xmlns:a16="http://schemas.microsoft.com/office/drawing/2014/main" id="{04E6D0A1-FA06-4238-8777-81707A9D65F9}"/>
                </a:ext>
              </a:extLst>
            </p:cNvPr>
            <p:cNvCxnSpPr>
              <a:cxnSpLocks/>
            </p:cNvCxnSpPr>
            <p:nvPr/>
          </p:nvCxnSpPr>
          <p:spPr>
            <a:xfrm flipH="1" flipV="1">
              <a:off x="596607" y="4912522"/>
              <a:ext cx="147455" cy="12254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3" name="Straight Connector 402">
              <a:extLst>
                <a:ext uri="{FF2B5EF4-FFF2-40B4-BE49-F238E27FC236}">
                  <a16:creationId xmlns:a16="http://schemas.microsoft.com/office/drawing/2014/main" id="{16A70BC2-3A76-440B-BD62-7C93EC3CE962}"/>
                </a:ext>
              </a:extLst>
            </p:cNvPr>
            <p:cNvCxnSpPr>
              <a:cxnSpLocks/>
            </p:cNvCxnSpPr>
            <p:nvPr/>
          </p:nvCxnSpPr>
          <p:spPr>
            <a:xfrm flipH="1" flipV="1">
              <a:off x="548639" y="4712656"/>
              <a:ext cx="30480" cy="149858"/>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4" name="Straight Connector 403">
              <a:extLst>
                <a:ext uri="{FF2B5EF4-FFF2-40B4-BE49-F238E27FC236}">
                  <a16:creationId xmlns:a16="http://schemas.microsoft.com/office/drawing/2014/main" id="{FC4A8969-E419-4E2F-83EB-DA417316F0C7}"/>
                </a:ext>
              </a:extLst>
            </p:cNvPr>
            <p:cNvCxnSpPr>
              <a:cxnSpLocks/>
            </p:cNvCxnSpPr>
            <p:nvPr/>
          </p:nvCxnSpPr>
          <p:spPr>
            <a:xfrm flipV="1">
              <a:off x="548639" y="4431497"/>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C5EBEB16-F6FC-47AC-8EA2-82B1AA3329DC}"/>
                </a:ext>
              </a:extLst>
            </p:cNvPr>
            <p:cNvCxnSpPr>
              <a:cxnSpLocks/>
            </p:cNvCxnSpPr>
            <p:nvPr/>
          </p:nvCxnSpPr>
          <p:spPr>
            <a:xfrm flipV="1">
              <a:off x="548639" y="4137958"/>
              <a:ext cx="0" cy="202926"/>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45E0CBC3-128E-4AC4-9E97-726F719D838E}"/>
                </a:ext>
              </a:extLst>
            </p:cNvPr>
            <p:cNvCxnSpPr>
              <a:cxnSpLocks/>
            </p:cNvCxnSpPr>
            <p:nvPr/>
          </p:nvCxnSpPr>
          <p:spPr>
            <a:xfrm flipV="1">
              <a:off x="579119" y="3941566"/>
              <a:ext cx="91215" cy="124734"/>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7" name="Straight Connector 406">
              <a:extLst>
                <a:ext uri="{FF2B5EF4-FFF2-40B4-BE49-F238E27FC236}">
                  <a16:creationId xmlns:a16="http://schemas.microsoft.com/office/drawing/2014/main" id="{B0B85D91-F25D-4CAC-86F2-24B35793BC56}"/>
                </a:ext>
              </a:extLst>
            </p:cNvPr>
            <p:cNvCxnSpPr>
              <a:cxnSpLocks/>
            </p:cNvCxnSpPr>
            <p:nvPr/>
          </p:nvCxnSpPr>
          <p:spPr>
            <a:xfrm flipV="1">
              <a:off x="710223" y="3843310"/>
              <a:ext cx="114955" cy="55595"/>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7B344BAF-9B78-4D5E-B6A7-AA48BED07861}"/>
                </a:ext>
              </a:extLst>
            </p:cNvPr>
            <p:cNvCxnSpPr>
              <a:cxnSpLocks/>
            </p:cNvCxnSpPr>
            <p:nvPr/>
          </p:nvCxnSpPr>
          <p:spPr>
            <a:xfrm flipV="1">
              <a:off x="893328" y="3830143"/>
              <a:ext cx="160875" cy="1"/>
            </a:xfrm>
            <a:prstGeom prst="line">
              <a:avLst/>
            </a:prstGeom>
            <a:grpFill/>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881687F4-56D6-4E88-BD2D-E194B92AB392}"/>
              </a:ext>
            </a:extLst>
          </p:cNvPr>
          <p:cNvGrpSpPr/>
          <p:nvPr/>
        </p:nvGrpSpPr>
        <p:grpSpPr>
          <a:xfrm>
            <a:off x="264992" y="4935722"/>
            <a:ext cx="710773" cy="1425881"/>
            <a:chOff x="290179" y="10012285"/>
            <a:chExt cx="1066723" cy="2139951"/>
          </a:xfrm>
        </p:grpSpPr>
        <p:sp>
          <p:nvSpPr>
            <p:cNvPr id="89" name="Can 289">
              <a:extLst>
                <a:ext uri="{FF2B5EF4-FFF2-40B4-BE49-F238E27FC236}">
                  <a16:creationId xmlns:a16="http://schemas.microsoft.com/office/drawing/2014/main" id="{E7408CBE-DABA-4AAB-8920-97FF6FACD362}"/>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Heptagon 89">
              <a:extLst>
                <a:ext uri="{FF2B5EF4-FFF2-40B4-BE49-F238E27FC236}">
                  <a16:creationId xmlns:a16="http://schemas.microsoft.com/office/drawing/2014/main" id="{6D67EE08-880C-494D-9256-7C65C458CEAC}"/>
                </a:ext>
              </a:extLst>
            </p:cNvPr>
            <p:cNvSpPr/>
            <p:nvPr/>
          </p:nvSpPr>
          <p:spPr>
            <a:xfrm>
              <a:off x="290179" y="10012285"/>
              <a:ext cx="1066723" cy="982508"/>
            </a:xfrm>
            <a:prstGeom prst="heptagon">
              <a:avLst/>
            </a:prstGeom>
            <a:solidFill>
              <a:schemeClr val="bg1"/>
            </a:solidFill>
            <a:ln w="1016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6" name="Group 415">
            <a:extLst>
              <a:ext uri="{FF2B5EF4-FFF2-40B4-BE49-F238E27FC236}">
                <a16:creationId xmlns:a16="http://schemas.microsoft.com/office/drawing/2014/main" id="{355D63B8-17C7-439C-91AE-1A162BAE8D5D}"/>
              </a:ext>
            </a:extLst>
          </p:cNvPr>
          <p:cNvGrpSpPr/>
          <p:nvPr/>
        </p:nvGrpSpPr>
        <p:grpSpPr>
          <a:xfrm>
            <a:off x="1704214" y="3632221"/>
            <a:ext cx="710773" cy="1425881"/>
            <a:chOff x="290179" y="10012285"/>
            <a:chExt cx="1066723" cy="2139951"/>
          </a:xfrm>
        </p:grpSpPr>
        <p:sp>
          <p:nvSpPr>
            <p:cNvPr id="417" name="Can 289">
              <a:extLst>
                <a:ext uri="{FF2B5EF4-FFF2-40B4-BE49-F238E27FC236}">
                  <a16:creationId xmlns:a16="http://schemas.microsoft.com/office/drawing/2014/main" id="{A978590A-2AD5-40F1-A2C3-004F7136AEFA}"/>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8" name="Heptagon 417">
              <a:extLst>
                <a:ext uri="{FF2B5EF4-FFF2-40B4-BE49-F238E27FC236}">
                  <a16:creationId xmlns:a16="http://schemas.microsoft.com/office/drawing/2014/main" id="{5E55D458-2EA9-4F1E-B063-03EC70C2CCA7}"/>
                </a:ext>
              </a:extLst>
            </p:cNvPr>
            <p:cNvSpPr/>
            <p:nvPr/>
          </p:nvSpPr>
          <p:spPr>
            <a:xfrm>
              <a:off x="290179" y="10012285"/>
              <a:ext cx="1066723" cy="982508"/>
            </a:xfrm>
            <a:prstGeom prst="heptagon">
              <a:avLst/>
            </a:prstGeom>
            <a:solidFill>
              <a:schemeClr val="bg1"/>
            </a:solidFill>
            <a:ln w="101600">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9" name="Group 418">
            <a:extLst>
              <a:ext uri="{FF2B5EF4-FFF2-40B4-BE49-F238E27FC236}">
                <a16:creationId xmlns:a16="http://schemas.microsoft.com/office/drawing/2014/main" id="{B664BE76-8CB4-4176-9A03-3763DE148940}"/>
              </a:ext>
            </a:extLst>
          </p:cNvPr>
          <p:cNvGrpSpPr/>
          <p:nvPr/>
        </p:nvGrpSpPr>
        <p:grpSpPr>
          <a:xfrm>
            <a:off x="10037982" y="2456771"/>
            <a:ext cx="710773" cy="1425881"/>
            <a:chOff x="290179" y="10012285"/>
            <a:chExt cx="1066723" cy="2139951"/>
          </a:xfrm>
        </p:grpSpPr>
        <p:sp>
          <p:nvSpPr>
            <p:cNvPr id="420" name="Can 289">
              <a:extLst>
                <a:ext uri="{FF2B5EF4-FFF2-40B4-BE49-F238E27FC236}">
                  <a16:creationId xmlns:a16="http://schemas.microsoft.com/office/drawing/2014/main" id="{5D4083DF-A31A-4C73-9E90-8E7DF6B9E688}"/>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1" name="Heptagon 420">
              <a:extLst>
                <a:ext uri="{FF2B5EF4-FFF2-40B4-BE49-F238E27FC236}">
                  <a16:creationId xmlns:a16="http://schemas.microsoft.com/office/drawing/2014/main" id="{B71D4AEB-98AC-4EB2-B252-E2206D136CD6}"/>
                </a:ext>
              </a:extLst>
            </p:cNvPr>
            <p:cNvSpPr/>
            <p:nvPr/>
          </p:nvSpPr>
          <p:spPr>
            <a:xfrm>
              <a:off x="290179" y="10012285"/>
              <a:ext cx="1066723" cy="982508"/>
            </a:xfrm>
            <a:prstGeom prst="heptagon">
              <a:avLst/>
            </a:prstGeom>
            <a:solidFill>
              <a:schemeClr val="bg1"/>
            </a:solidFill>
            <a:ln w="1016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2" name="Group 421">
            <a:extLst>
              <a:ext uri="{FF2B5EF4-FFF2-40B4-BE49-F238E27FC236}">
                <a16:creationId xmlns:a16="http://schemas.microsoft.com/office/drawing/2014/main" id="{895AF01A-95A6-4485-8F00-9C39598329DC}"/>
              </a:ext>
            </a:extLst>
          </p:cNvPr>
          <p:cNvGrpSpPr/>
          <p:nvPr/>
        </p:nvGrpSpPr>
        <p:grpSpPr>
          <a:xfrm>
            <a:off x="4777496" y="1186610"/>
            <a:ext cx="710773" cy="1425881"/>
            <a:chOff x="290179" y="10012285"/>
            <a:chExt cx="1066723" cy="2139951"/>
          </a:xfrm>
        </p:grpSpPr>
        <p:sp>
          <p:nvSpPr>
            <p:cNvPr id="423" name="Can 289">
              <a:extLst>
                <a:ext uri="{FF2B5EF4-FFF2-40B4-BE49-F238E27FC236}">
                  <a16:creationId xmlns:a16="http://schemas.microsoft.com/office/drawing/2014/main" id="{E0CED569-2A6F-452F-A68D-0D300F9AF1A7}"/>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4" name="Heptagon 423">
              <a:extLst>
                <a:ext uri="{FF2B5EF4-FFF2-40B4-BE49-F238E27FC236}">
                  <a16:creationId xmlns:a16="http://schemas.microsoft.com/office/drawing/2014/main" id="{FD388CE5-A0CD-46C5-9EFC-7635CD46B78A}"/>
                </a:ext>
              </a:extLst>
            </p:cNvPr>
            <p:cNvSpPr/>
            <p:nvPr/>
          </p:nvSpPr>
          <p:spPr>
            <a:xfrm>
              <a:off x="290179" y="10012285"/>
              <a:ext cx="1066723" cy="982508"/>
            </a:xfrm>
            <a:prstGeom prst="heptagon">
              <a:avLst/>
            </a:prstGeom>
            <a:solidFill>
              <a:schemeClr val="bg1"/>
            </a:solidFill>
            <a:ln w="1016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5" name="Group 424">
            <a:extLst>
              <a:ext uri="{FF2B5EF4-FFF2-40B4-BE49-F238E27FC236}">
                <a16:creationId xmlns:a16="http://schemas.microsoft.com/office/drawing/2014/main" id="{058E4B95-63D8-423F-9356-CE60D5AB0F7F}"/>
              </a:ext>
            </a:extLst>
          </p:cNvPr>
          <p:cNvGrpSpPr/>
          <p:nvPr/>
        </p:nvGrpSpPr>
        <p:grpSpPr>
          <a:xfrm>
            <a:off x="7383968" y="193658"/>
            <a:ext cx="710773" cy="1425881"/>
            <a:chOff x="290179" y="10012285"/>
            <a:chExt cx="1066723" cy="2139951"/>
          </a:xfrm>
        </p:grpSpPr>
        <p:sp>
          <p:nvSpPr>
            <p:cNvPr id="426" name="Can 289">
              <a:extLst>
                <a:ext uri="{FF2B5EF4-FFF2-40B4-BE49-F238E27FC236}">
                  <a16:creationId xmlns:a16="http://schemas.microsoft.com/office/drawing/2014/main" id="{26B090EC-0A88-421E-8515-01E6E3064D8B}"/>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7" name="Heptagon 426">
              <a:extLst>
                <a:ext uri="{FF2B5EF4-FFF2-40B4-BE49-F238E27FC236}">
                  <a16:creationId xmlns:a16="http://schemas.microsoft.com/office/drawing/2014/main" id="{CE8037A4-8C85-40E7-AA77-A79688C0D5BC}"/>
                </a:ext>
              </a:extLst>
            </p:cNvPr>
            <p:cNvSpPr/>
            <p:nvPr/>
          </p:nvSpPr>
          <p:spPr>
            <a:xfrm>
              <a:off x="290179" y="10012285"/>
              <a:ext cx="1066723" cy="982508"/>
            </a:xfrm>
            <a:prstGeom prst="heptagon">
              <a:avLst/>
            </a:prstGeom>
            <a:solidFill>
              <a:schemeClr val="bg1"/>
            </a:solidFill>
            <a:ln w="1016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6" name="TextBox 135">
            <a:extLst>
              <a:ext uri="{FF2B5EF4-FFF2-40B4-BE49-F238E27FC236}">
                <a16:creationId xmlns:a16="http://schemas.microsoft.com/office/drawing/2014/main" id="{E0C07658-161E-4244-8CDF-1569CEC40205}"/>
              </a:ext>
            </a:extLst>
          </p:cNvPr>
          <p:cNvSpPr txBox="1"/>
          <p:nvPr/>
        </p:nvSpPr>
        <p:spPr>
          <a:xfrm>
            <a:off x="-53788" y="5172889"/>
            <a:ext cx="1245493" cy="507831"/>
          </a:xfrm>
          <a:prstGeom prst="rect">
            <a:avLst/>
          </a:prstGeom>
          <a:noFill/>
        </p:spPr>
        <p:txBody>
          <a:bodyPr wrap="square" rtlCol="0">
            <a:spAutoFit/>
          </a:bodyPr>
          <a:lstStyle/>
          <a:p>
            <a:pPr algn="ctr"/>
            <a:r>
              <a:rPr lang="en-GB" sz="1100" b="1" dirty="0"/>
              <a:t>Autumn</a:t>
            </a:r>
          </a:p>
          <a:p>
            <a:pPr algn="ctr"/>
            <a:r>
              <a:rPr lang="en-GB" sz="1600" b="1" dirty="0"/>
              <a:t>1</a:t>
            </a:r>
          </a:p>
        </p:txBody>
      </p:sp>
      <p:sp>
        <p:nvSpPr>
          <p:cNvPr id="429" name="TextBox 428">
            <a:extLst>
              <a:ext uri="{FF2B5EF4-FFF2-40B4-BE49-F238E27FC236}">
                <a16:creationId xmlns:a16="http://schemas.microsoft.com/office/drawing/2014/main" id="{2B034E1D-BC6E-4AC0-950F-0E22289B100C}"/>
              </a:ext>
            </a:extLst>
          </p:cNvPr>
          <p:cNvSpPr txBox="1"/>
          <p:nvPr/>
        </p:nvSpPr>
        <p:spPr>
          <a:xfrm>
            <a:off x="1605664" y="3734970"/>
            <a:ext cx="889711" cy="507831"/>
          </a:xfrm>
          <a:prstGeom prst="rect">
            <a:avLst/>
          </a:prstGeom>
          <a:noFill/>
        </p:spPr>
        <p:txBody>
          <a:bodyPr wrap="square" rtlCol="0">
            <a:spAutoFit/>
          </a:bodyPr>
          <a:lstStyle/>
          <a:p>
            <a:pPr algn="ctr"/>
            <a:r>
              <a:rPr lang="en-GB" sz="1100" b="1" dirty="0"/>
              <a:t>Spring</a:t>
            </a:r>
          </a:p>
          <a:p>
            <a:pPr algn="ctr"/>
            <a:r>
              <a:rPr lang="en-GB" sz="1600" b="1" dirty="0"/>
              <a:t>2</a:t>
            </a:r>
          </a:p>
        </p:txBody>
      </p:sp>
      <p:sp>
        <p:nvSpPr>
          <p:cNvPr id="431" name="TextBox 430">
            <a:extLst>
              <a:ext uri="{FF2B5EF4-FFF2-40B4-BE49-F238E27FC236}">
                <a16:creationId xmlns:a16="http://schemas.microsoft.com/office/drawing/2014/main" id="{769775FD-6E65-434E-86B9-780E905B8FED}"/>
              </a:ext>
            </a:extLst>
          </p:cNvPr>
          <p:cNvSpPr txBox="1"/>
          <p:nvPr/>
        </p:nvSpPr>
        <p:spPr>
          <a:xfrm>
            <a:off x="4554689" y="1320722"/>
            <a:ext cx="1245493" cy="507831"/>
          </a:xfrm>
          <a:prstGeom prst="rect">
            <a:avLst/>
          </a:prstGeom>
          <a:noFill/>
        </p:spPr>
        <p:txBody>
          <a:bodyPr wrap="square" rtlCol="0">
            <a:spAutoFit/>
          </a:bodyPr>
          <a:lstStyle/>
          <a:p>
            <a:pPr algn="ctr"/>
            <a:r>
              <a:rPr lang="en-GB" sz="1100" b="1" dirty="0"/>
              <a:t>Summer</a:t>
            </a:r>
          </a:p>
          <a:p>
            <a:pPr algn="ctr"/>
            <a:r>
              <a:rPr lang="en-GB" sz="1600" b="1" dirty="0"/>
              <a:t>2</a:t>
            </a:r>
          </a:p>
        </p:txBody>
      </p:sp>
      <p:sp>
        <p:nvSpPr>
          <p:cNvPr id="432" name="TextBox 431">
            <a:extLst>
              <a:ext uri="{FF2B5EF4-FFF2-40B4-BE49-F238E27FC236}">
                <a16:creationId xmlns:a16="http://schemas.microsoft.com/office/drawing/2014/main" id="{A236B8DB-34A9-4663-A0CB-74CAC5238215}"/>
              </a:ext>
            </a:extLst>
          </p:cNvPr>
          <p:cNvSpPr txBox="1"/>
          <p:nvPr/>
        </p:nvSpPr>
        <p:spPr>
          <a:xfrm>
            <a:off x="9773077" y="2595983"/>
            <a:ext cx="1245493" cy="507831"/>
          </a:xfrm>
          <a:prstGeom prst="rect">
            <a:avLst/>
          </a:prstGeom>
          <a:noFill/>
        </p:spPr>
        <p:txBody>
          <a:bodyPr wrap="square" rtlCol="0">
            <a:spAutoFit/>
          </a:bodyPr>
          <a:lstStyle/>
          <a:p>
            <a:pPr algn="ctr"/>
            <a:r>
              <a:rPr lang="en-GB" sz="1100" b="1" dirty="0"/>
              <a:t>Summer</a:t>
            </a:r>
          </a:p>
          <a:p>
            <a:pPr algn="ctr"/>
            <a:r>
              <a:rPr lang="en-GB" sz="1600" b="1" dirty="0"/>
              <a:t>1</a:t>
            </a:r>
          </a:p>
        </p:txBody>
      </p:sp>
      <p:cxnSp>
        <p:nvCxnSpPr>
          <p:cNvPr id="143" name="Straight Arrow Connector 142">
            <a:extLst>
              <a:ext uri="{FF2B5EF4-FFF2-40B4-BE49-F238E27FC236}">
                <a16:creationId xmlns:a16="http://schemas.microsoft.com/office/drawing/2014/main" id="{EB64A6FD-C417-4641-B482-4091ED6F57DE}"/>
              </a:ext>
            </a:extLst>
          </p:cNvPr>
          <p:cNvCxnSpPr>
            <a:cxnSpLocks/>
          </p:cNvCxnSpPr>
          <p:nvPr/>
        </p:nvCxnSpPr>
        <p:spPr>
          <a:xfrm flipV="1">
            <a:off x="8038967" y="6152857"/>
            <a:ext cx="123180" cy="30663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Straight Arrow Connector 154">
            <a:extLst>
              <a:ext uri="{FF2B5EF4-FFF2-40B4-BE49-F238E27FC236}">
                <a16:creationId xmlns:a16="http://schemas.microsoft.com/office/drawing/2014/main" id="{F8C4DB80-6CC6-4A7D-B7CF-84FC7E0FC926}"/>
              </a:ext>
            </a:extLst>
          </p:cNvPr>
          <p:cNvCxnSpPr>
            <a:cxnSpLocks/>
          </p:cNvCxnSpPr>
          <p:nvPr/>
        </p:nvCxnSpPr>
        <p:spPr>
          <a:xfrm>
            <a:off x="3150636" y="6028857"/>
            <a:ext cx="2019" cy="25501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7" name="Straight Arrow Connector 436">
            <a:extLst>
              <a:ext uri="{FF2B5EF4-FFF2-40B4-BE49-F238E27FC236}">
                <a16:creationId xmlns:a16="http://schemas.microsoft.com/office/drawing/2014/main" id="{ACB43B0B-E162-4981-B55F-D3A7FC19BDAE}"/>
              </a:ext>
            </a:extLst>
          </p:cNvPr>
          <p:cNvCxnSpPr>
            <a:cxnSpLocks/>
          </p:cNvCxnSpPr>
          <p:nvPr/>
        </p:nvCxnSpPr>
        <p:spPr>
          <a:xfrm flipH="1">
            <a:off x="1706965" y="6088180"/>
            <a:ext cx="68213" cy="19903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0" name="Straight Arrow Connector 439">
            <a:extLst>
              <a:ext uri="{FF2B5EF4-FFF2-40B4-BE49-F238E27FC236}">
                <a16:creationId xmlns:a16="http://schemas.microsoft.com/office/drawing/2014/main" id="{7FBA6976-A12A-4909-8D30-1B3520404BA5}"/>
              </a:ext>
            </a:extLst>
          </p:cNvPr>
          <p:cNvCxnSpPr>
            <a:cxnSpLocks/>
          </p:cNvCxnSpPr>
          <p:nvPr/>
        </p:nvCxnSpPr>
        <p:spPr>
          <a:xfrm flipH="1" flipV="1">
            <a:off x="3938900" y="6214875"/>
            <a:ext cx="3874" cy="27152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2" name="Straight Arrow Connector 441">
            <a:extLst>
              <a:ext uri="{FF2B5EF4-FFF2-40B4-BE49-F238E27FC236}">
                <a16:creationId xmlns:a16="http://schemas.microsoft.com/office/drawing/2014/main" id="{C56A4221-03FB-456E-8FF6-54980F6AFB75}"/>
              </a:ext>
            </a:extLst>
          </p:cNvPr>
          <p:cNvCxnSpPr>
            <a:cxnSpLocks/>
          </p:cNvCxnSpPr>
          <p:nvPr/>
        </p:nvCxnSpPr>
        <p:spPr>
          <a:xfrm flipH="1">
            <a:off x="5151483" y="6036538"/>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5" name="Straight Arrow Connector 444">
            <a:extLst>
              <a:ext uri="{FF2B5EF4-FFF2-40B4-BE49-F238E27FC236}">
                <a16:creationId xmlns:a16="http://schemas.microsoft.com/office/drawing/2014/main" id="{4FE3A241-E161-4902-974A-1F7F42586C3C}"/>
              </a:ext>
            </a:extLst>
          </p:cNvPr>
          <p:cNvCxnSpPr>
            <a:cxnSpLocks/>
          </p:cNvCxnSpPr>
          <p:nvPr/>
        </p:nvCxnSpPr>
        <p:spPr>
          <a:xfrm flipH="1">
            <a:off x="7381646" y="6022939"/>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7" name="Straight Arrow Connector 446">
            <a:extLst>
              <a:ext uri="{FF2B5EF4-FFF2-40B4-BE49-F238E27FC236}">
                <a16:creationId xmlns:a16="http://schemas.microsoft.com/office/drawing/2014/main" id="{62E757A8-5E0B-4FEC-B8CF-B4D3F66041D3}"/>
              </a:ext>
            </a:extLst>
          </p:cNvPr>
          <p:cNvCxnSpPr>
            <a:cxnSpLocks/>
          </p:cNvCxnSpPr>
          <p:nvPr/>
        </p:nvCxnSpPr>
        <p:spPr>
          <a:xfrm>
            <a:off x="9886714" y="6047062"/>
            <a:ext cx="50830" cy="23667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8" name="Straight Arrow Connector 447">
            <a:extLst>
              <a:ext uri="{FF2B5EF4-FFF2-40B4-BE49-F238E27FC236}">
                <a16:creationId xmlns:a16="http://schemas.microsoft.com/office/drawing/2014/main" id="{69FEAEC3-3539-4B9D-815F-5A46F160D7C6}"/>
              </a:ext>
            </a:extLst>
          </p:cNvPr>
          <p:cNvCxnSpPr>
            <a:cxnSpLocks/>
          </p:cNvCxnSpPr>
          <p:nvPr/>
        </p:nvCxnSpPr>
        <p:spPr>
          <a:xfrm flipV="1">
            <a:off x="11410087" y="5531611"/>
            <a:ext cx="356238" cy="10340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0" name="Straight Arrow Connector 449">
            <a:extLst>
              <a:ext uri="{FF2B5EF4-FFF2-40B4-BE49-F238E27FC236}">
                <a16:creationId xmlns:a16="http://schemas.microsoft.com/office/drawing/2014/main" id="{51C2604B-07EE-4D67-B071-EE44FC31CCB7}"/>
              </a:ext>
            </a:extLst>
          </p:cNvPr>
          <p:cNvCxnSpPr>
            <a:cxnSpLocks/>
          </p:cNvCxnSpPr>
          <p:nvPr/>
        </p:nvCxnSpPr>
        <p:spPr>
          <a:xfrm flipV="1">
            <a:off x="10132969" y="5156465"/>
            <a:ext cx="0" cy="19933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1" name="Straight Arrow Connector 450">
            <a:extLst>
              <a:ext uri="{FF2B5EF4-FFF2-40B4-BE49-F238E27FC236}">
                <a16:creationId xmlns:a16="http://schemas.microsoft.com/office/drawing/2014/main" id="{36C3674B-F5A4-41A2-920D-D87FBB470EBA}"/>
              </a:ext>
            </a:extLst>
          </p:cNvPr>
          <p:cNvCxnSpPr>
            <a:cxnSpLocks/>
          </p:cNvCxnSpPr>
          <p:nvPr/>
        </p:nvCxnSpPr>
        <p:spPr>
          <a:xfrm flipH="1">
            <a:off x="8599033" y="4594750"/>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09" name="Group 408">
            <a:extLst>
              <a:ext uri="{FF2B5EF4-FFF2-40B4-BE49-F238E27FC236}">
                <a16:creationId xmlns:a16="http://schemas.microsoft.com/office/drawing/2014/main" id="{3DB4190D-547F-4BEE-B104-87B08CC48396}"/>
              </a:ext>
            </a:extLst>
          </p:cNvPr>
          <p:cNvGrpSpPr/>
          <p:nvPr/>
        </p:nvGrpSpPr>
        <p:grpSpPr>
          <a:xfrm>
            <a:off x="8519260" y="4946390"/>
            <a:ext cx="710773" cy="1437964"/>
            <a:chOff x="290179" y="10012284"/>
            <a:chExt cx="1066723" cy="2139952"/>
          </a:xfrm>
        </p:grpSpPr>
        <p:sp>
          <p:nvSpPr>
            <p:cNvPr id="410" name="Can 289">
              <a:extLst>
                <a:ext uri="{FF2B5EF4-FFF2-40B4-BE49-F238E27FC236}">
                  <a16:creationId xmlns:a16="http://schemas.microsoft.com/office/drawing/2014/main" id="{B156E424-1D5C-412E-AB05-8E960A603FBA}"/>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1" name="Heptagon 410">
              <a:extLst>
                <a:ext uri="{FF2B5EF4-FFF2-40B4-BE49-F238E27FC236}">
                  <a16:creationId xmlns:a16="http://schemas.microsoft.com/office/drawing/2014/main" id="{654145D5-4BBE-4433-8178-F8928C47D2CC}"/>
                </a:ext>
              </a:extLst>
            </p:cNvPr>
            <p:cNvSpPr/>
            <p:nvPr/>
          </p:nvSpPr>
          <p:spPr>
            <a:xfrm>
              <a:off x="290179" y="10012284"/>
              <a:ext cx="1066723" cy="982508"/>
            </a:xfrm>
            <a:prstGeom prst="heptagon">
              <a:avLst/>
            </a:prstGeom>
            <a:solidFill>
              <a:schemeClr val="bg1"/>
            </a:solidFill>
            <a:ln w="1016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28" name="TextBox 427">
            <a:extLst>
              <a:ext uri="{FF2B5EF4-FFF2-40B4-BE49-F238E27FC236}">
                <a16:creationId xmlns:a16="http://schemas.microsoft.com/office/drawing/2014/main" id="{C3665CC8-4694-4656-87D4-1157EB4CA89A}"/>
              </a:ext>
            </a:extLst>
          </p:cNvPr>
          <p:cNvSpPr txBox="1"/>
          <p:nvPr/>
        </p:nvSpPr>
        <p:spPr>
          <a:xfrm>
            <a:off x="8225455" y="5101888"/>
            <a:ext cx="1245493" cy="507831"/>
          </a:xfrm>
          <a:prstGeom prst="rect">
            <a:avLst/>
          </a:prstGeom>
          <a:noFill/>
        </p:spPr>
        <p:txBody>
          <a:bodyPr wrap="square" rtlCol="0">
            <a:spAutoFit/>
          </a:bodyPr>
          <a:lstStyle/>
          <a:p>
            <a:pPr algn="ctr"/>
            <a:r>
              <a:rPr lang="en-GB" sz="1100" b="1" dirty="0"/>
              <a:t>Autumn</a:t>
            </a:r>
          </a:p>
          <a:p>
            <a:pPr algn="ctr"/>
            <a:r>
              <a:rPr lang="en-GB" sz="1600" b="1" dirty="0"/>
              <a:t>2</a:t>
            </a:r>
          </a:p>
        </p:txBody>
      </p:sp>
      <p:cxnSp>
        <p:nvCxnSpPr>
          <p:cNvPr id="456" name="Straight Arrow Connector 455">
            <a:extLst>
              <a:ext uri="{FF2B5EF4-FFF2-40B4-BE49-F238E27FC236}">
                <a16:creationId xmlns:a16="http://schemas.microsoft.com/office/drawing/2014/main" id="{D0442D36-5137-4D6A-A789-3AD6B80627CD}"/>
              </a:ext>
            </a:extLst>
          </p:cNvPr>
          <p:cNvCxnSpPr>
            <a:cxnSpLocks/>
          </p:cNvCxnSpPr>
          <p:nvPr/>
        </p:nvCxnSpPr>
        <p:spPr>
          <a:xfrm>
            <a:off x="7381646" y="4649771"/>
            <a:ext cx="0" cy="37455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7" name="Straight Arrow Connector 456">
            <a:extLst>
              <a:ext uri="{FF2B5EF4-FFF2-40B4-BE49-F238E27FC236}">
                <a16:creationId xmlns:a16="http://schemas.microsoft.com/office/drawing/2014/main" id="{1C349C4D-24AF-4F81-90D7-18CEC271B96B}"/>
              </a:ext>
            </a:extLst>
          </p:cNvPr>
          <p:cNvCxnSpPr>
            <a:cxnSpLocks/>
          </p:cNvCxnSpPr>
          <p:nvPr/>
        </p:nvCxnSpPr>
        <p:spPr>
          <a:xfrm>
            <a:off x="6286180" y="4667390"/>
            <a:ext cx="0" cy="29547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12" name="Group 411">
            <a:extLst>
              <a:ext uri="{FF2B5EF4-FFF2-40B4-BE49-F238E27FC236}">
                <a16:creationId xmlns:a16="http://schemas.microsoft.com/office/drawing/2014/main" id="{C02BEF8B-1831-4598-BE96-8BF76A8D35DE}"/>
              </a:ext>
            </a:extLst>
          </p:cNvPr>
          <p:cNvGrpSpPr/>
          <p:nvPr/>
        </p:nvGrpSpPr>
        <p:grpSpPr>
          <a:xfrm>
            <a:off x="6646380" y="3891943"/>
            <a:ext cx="710773" cy="1268908"/>
            <a:chOff x="290179" y="10012285"/>
            <a:chExt cx="1066723" cy="2139951"/>
          </a:xfrm>
        </p:grpSpPr>
        <p:sp>
          <p:nvSpPr>
            <p:cNvPr id="413" name="Can 289">
              <a:extLst>
                <a:ext uri="{FF2B5EF4-FFF2-40B4-BE49-F238E27FC236}">
                  <a16:creationId xmlns:a16="http://schemas.microsoft.com/office/drawing/2014/main" id="{7BAD4405-7E03-4C8C-854D-4A509EEE2A02}"/>
                </a:ext>
              </a:extLst>
            </p:cNvPr>
            <p:cNvSpPr/>
            <p:nvPr/>
          </p:nvSpPr>
          <p:spPr>
            <a:xfrm>
              <a:off x="756100" y="10992400"/>
              <a:ext cx="158268" cy="1159836"/>
            </a:xfrm>
            <a:prstGeom prst="can">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4" name="Heptagon 413">
              <a:extLst>
                <a:ext uri="{FF2B5EF4-FFF2-40B4-BE49-F238E27FC236}">
                  <a16:creationId xmlns:a16="http://schemas.microsoft.com/office/drawing/2014/main" id="{54849351-B8E7-4D5F-92C0-D2F9A91F2D1D}"/>
                </a:ext>
              </a:extLst>
            </p:cNvPr>
            <p:cNvSpPr/>
            <p:nvPr/>
          </p:nvSpPr>
          <p:spPr>
            <a:xfrm>
              <a:off x="290179" y="10012285"/>
              <a:ext cx="1066723" cy="982508"/>
            </a:xfrm>
            <a:prstGeom prst="heptagon">
              <a:avLst/>
            </a:prstGeom>
            <a:solidFill>
              <a:schemeClr val="bg1"/>
            </a:solidFill>
            <a:ln w="101600">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463" name="Straight Arrow Connector 462">
            <a:extLst>
              <a:ext uri="{FF2B5EF4-FFF2-40B4-BE49-F238E27FC236}">
                <a16:creationId xmlns:a16="http://schemas.microsoft.com/office/drawing/2014/main" id="{908D0BD2-69C5-4CE0-9037-F4E8BEBFBD63}"/>
              </a:ext>
            </a:extLst>
          </p:cNvPr>
          <p:cNvCxnSpPr>
            <a:cxnSpLocks/>
          </p:cNvCxnSpPr>
          <p:nvPr/>
        </p:nvCxnSpPr>
        <p:spPr>
          <a:xfrm>
            <a:off x="2488655" y="4670662"/>
            <a:ext cx="20013" cy="23981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DE87C24-4839-4B09-943C-A779E1493D31}"/>
              </a:ext>
            </a:extLst>
          </p:cNvPr>
          <p:cNvSpPr txBox="1"/>
          <p:nvPr/>
        </p:nvSpPr>
        <p:spPr>
          <a:xfrm>
            <a:off x="2136181" y="4438446"/>
            <a:ext cx="1003848" cy="246221"/>
          </a:xfrm>
          <a:prstGeom prst="rect">
            <a:avLst/>
          </a:prstGeom>
          <a:noFill/>
        </p:spPr>
        <p:txBody>
          <a:bodyPr wrap="square" rtlCol="0">
            <a:spAutoFit/>
          </a:bodyPr>
          <a:lstStyle/>
          <a:p>
            <a:r>
              <a:rPr lang="en-GB" sz="1000" b="1" dirty="0">
                <a:solidFill>
                  <a:srgbClr val="FF0000"/>
                </a:solidFill>
              </a:rPr>
              <a:t>Assessment</a:t>
            </a:r>
          </a:p>
        </p:txBody>
      </p:sp>
      <p:cxnSp>
        <p:nvCxnSpPr>
          <p:cNvPr id="464" name="Straight Arrow Connector 463">
            <a:extLst>
              <a:ext uri="{FF2B5EF4-FFF2-40B4-BE49-F238E27FC236}">
                <a16:creationId xmlns:a16="http://schemas.microsoft.com/office/drawing/2014/main" id="{93EC07EF-965A-4C62-8C0E-4DAD2BC35B54}"/>
              </a:ext>
            </a:extLst>
          </p:cNvPr>
          <p:cNvCxnSpPr>
            <a:cxnSpLocks/>
          </p:cNvCxnSpPr>
          <p:nvPr/>
        </p:nvCxnSpPr>
        <p:spPr>
          <a:xfrm flipH="1">
            <a:off x="595566" y="4441313"/>
            <a:ext cx="335947" cy="6166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6" name="Straight Arrow Connector 465">
            <a:extLst>
              <a:ext uri="{FF2B5EF4-FFF2-40B4-BE49-F238E27FC236}">
                <a16:creationId xmlns:a16="http://schemas.microsoft.com/office/drawing/2014/main" id="{35857086-0433-42DC-9BCA-9BF974185F82}"/>
              </a:ext>
            </a:extLst>
          </p:cNvPr>
          <p:cNvCxnSpPr>
            <a:cxnSpLocks/>
          </p:cNvCxnSpPr>
          <p:nvPr/>
        </p:nvCxnSpPr>
        <p:spPr>
          <a:xfrm>
            <a:off x="680489" y="3429731"/>
            <a:ext cx="49938" cy="40310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9" name="Straight Arrow Connector 468">
            <a:extLst>
              <a:ext uri="{FF2B5EF4-FFF2-40B4-BE49-F238E27FC236}">
                <a16:creationId xmlns:a16="http://schemas.microsoft.com/office/drawing/2014/main" id="{EF6B2724-ACE2-42E6-8A4E-4053ABD479CE}"/>
              </a:ext>
            </a:extLst>
          </p:cNvPr>
          <p:cNvCxnSpPr>
            <a:cxnSpLocks/>
          </p:cNvCxnSpPr>
          <p:nvPr/>
        </p:nvCxnSpPr>
        <p:spPr>
          <a:xfrm>
            <a:off x="3570697" y="3473513"/>
            <a:ext cx="36832" cy="35728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1" name="Straight Arrow Connector 470">
            <a:extLst>
              <a:ext uri="{FF2B5EF4-FFF2-40B4-BE49-F238E27FC236}">
                <a16:creationId xmlns:a16="http://schemas.microsoft.com/office/drawing/2014/main" id="{22AC230B-9715-4891-89EB-CA641EF07001}"/>
              </a:ext>
            </a:extLst>
          </p:cNvPr>
          <p:cNvCxnSpPr>
            <a:cxnSpLocks/>
          </p:cNvCxnSpPr>
          <p:nvPr/>
        </p:nvCxnSpPr>
        <p:spPr>
          <a:xfrm>
            <a:off x="5238304" y="3558266"/>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3" name="Straight Arrow Connector 472">
            <a:extLst>
              <a:ext uri="{FF2B5EF4-FFF2-40B4-BE49-F238E27FC236}">
                <a16:creationId xmlns:a16="http://schemas.microsoft.com/office/drawing/2014/main" id="{F54A1745-2F87-4852-941D-8E91E0FC7447}"/>
              </a:ext>
            </a:extLst>
          </p:cNvPr>
          <p:cNvCxnSpPr>
            <a:cxnSpLocks/>
          </p:cNvCxnSpPr>
          <p:nvPr/>
        </p:nvCxnSpPr>
        <p:spPr>
          <a:xfrm>
            <a:off x="9327603" y="3486023"/>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4" name="Straight Arrow Connector 473">
            <a:extLst>
              <a:ext uri="{FF2B5EF4-FFF2-40B4-BE49-F238E27FC236}">
                <a16:creationId xmlns:a16="http://schemas.microsoft.com/office/drawing/2014/main" id="{DD8E00D4-3F1E-4CCC-9FF8-DC1B7CC2E7BE}"/>
              </a:ext>
            </a:extLst>
          </p:cNvPr>
          <p:cNvCxnSpPr>
            <a:cxnSpLocks/>
          </p:cNvCxnSpPr>
          <p:nvPr/>
        </p:nvCxnSpPr>
        <p:spPr>
          <a:xfrm>
            <a:off x="9526728" y="2202173"/>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6" name="Straight Arrow Connector 475">
            <a:extLst>
              <a:ext uri="{FF2B5EF4-FFF2-40B4-BE49-F238E27FC236}">
                <a16:creationId xmlns:a16="http://schemas.microsoft.com/office/drawing/2014/main" id="{7879B406-75AA-4A6C-8F72-E830894F61A4}"/>
              </a:ext>
            </a:extLst>
          </p:cNvPr>
          <p:cNvCxnSpPr>
            <a:cxnSpLocks/>
          </p:cNvCxnSpPr>
          <p:nvPr/>
        </p:nvCxnSpPr>
        <p:spPr>
          <a:xfrm>
            <a:off x="10704503" y="2254745"/>
            <a:ext cx="52999" cy="25808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8" name="Straight Arrow Connector 477">
            <a:extLst>
              <a:ext uri="{FF2B5EF4-FFF2-40B4-BE49-F238E27FC236}">
                <a16:creationId xmlns:a16="http://schemas.microsoft.com/office/drawing/2014/main" id="{384EFB37-AABA-401F-A996-54114D67C160}"/>
              </a:ext>
            </a:extLst>
          </p:cNvPr>
          <p:cNvCxnSpPr>
            <a:cxnSpLocks/>
          </p:cNvCxnSpPr>
          <p:nvPr/>
        </p:nvCxnSpPr>
        <p:spPr>
          <a:xfrm flipV="1">
            <a:off x="11536112" y="3233423"/>
            <a:ext cx="312141" cy="2095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1" name="Straight Arrow Connector 480">
            <a:extLst>
              <a:ext uri="{FF2B5EF4-FFF2-40B4-BE49-F238E27FC236}">
                <a16:creationId xmlns:a16="http://schemas.microsoft.com/office/drawing/2014/main" id="{B2B26B1B-F95F-4944-82D8-C7746C376514}"/>
              </a:ext>
            </a:extLst>
          </p:cNvPr>
          <p:cNvCxnSpPr>
            <a:cxnSpLocks/>
          </p:cNvCxnSpPr>
          <p:nvPr/>
        </p:nvCxnSpPr>
        <p:spPr>
          <a:xfrm>
            <a:off x="8405606" y="2239687"/>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3" name="Straight Arrow Connector 482">
            <a:extLst>
              <a:ext uri="{FF2B5EF4-FFF2-40B4-BE49-F238E27FC236}">
                <a16:creationId xmlns:a16="http://schemas.microsoft.com/office/drawing/2014/main" id="{3EBB9F6D-459E-4D54-A764-24069A9D642F}"/>
              </a:ext>
            </a:extLst>
          </p:cNvPr>
          <p:cNvCxnSpPr>
            <a:cxnSpLocks/>
          </p:cNvCxnSpPr>
          <p:nvPr/>
        </p:nvCxnSpPr>
        <p:spPr>
          <a:xfrm>
            <a:off x="6263169" y="2284287"/>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6" name="Straight Arrow Connector 485">
            <a:extLst>
              <a:ext uri="{FF2B5EF4-FFF2-40B4-BE49-F238E27FC236}">
                <a16:creationId xmlns:a16="http://schemas.microsoft.com/office/drawing/2014/main" id="{6E84E3CC-A1B5-4967-A0F5-3F322504D406}"/>
              </a:ext>
            </a:extLst>
          </p:cNvPr>
          <p:cNvCxnSpPr>
            <a:cxnSpLocks/>
          </p:cNvCxnSpPr>
          <p:nvPr/>
        </p:nvCxnSpPr>
        <p:spPr>
          <a:xfrm>
            <a:off x="4031517" y="2250292"/>
            <a:ext cx="52176" cy="40240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8" name="Straight Arrow Connector 487">
            <a:extLst>
              <a:ext uri="{FF2B5EF4-FFF2-40B4-BE49-F238E27FC236}">
                <a16:creationId xmlns:a16="http://schemas.microsoft.com/office/drawing/2014/main" id="{C9E1666E-F815-4945-A16A-892CB5101C4C}"/>
              </a:ext>
            </a:extLst>
          </p:cNvPr>
          <p:cNvCxnSpPr>
            <a:cxnSpLocks/>
          </p:cNvCxnSpPr>
          <p:nvPr/>
        </p:nvCxnSpPr>
        <p:spPr>
          <a:xfrm>
            <a:off x="2707146" y="2300178"/>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9" name="Straight Arrow Connector 488">
            <a:extLst>
              <a:ext uri="{FF2B5EF4-FFF2-40B4-BE49-F238E27FC236}">
                <a16:creationId xmlns:a16="http://schemas.microsoft.com/office/drawing/2014/main" id="{5A181472-BA59-498D-891B-CEF731DC877A}"/>
              </a:ext>
            </a:extLst>
          </p:cNvPr>
          <p:cNvCxnSpPr>
            <a:cxnSpLocks/>
          </p:cNvCxnSpPr>
          <p:nvPr/>
        </p:nvCxnSpPr>
        <p:spPr>
          <a:xfrm flipH="1">
            <a:off x="491635" y="2047399"/>
            <a:ext cx="290732"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3" name="Straight Arrow Connector 492">
            <a:extLst>
              <a:ext uri="{FF2B5EF4-FFF2-40B4-BE49-F238E27FC236}">
                <a16:creationId xmlns:a16="http://schemas.microsoft.com/office/drawing/2014/main" id="{94669650-8428-4ABE-8EC3-79541F0C11DA}"/>
              </a:ext>
            </a:extLst>
          </p:cNvPr>
          <p:cNvCxnSpPr>
            <a:cxnSpLocks/>
          </p:cNvCxnSpPr>
          <p:nvPr/>
        </p:nvCxnSpPr>
        <p:spPr>
          <a:xfrm>
            <a:off x="6098523" y="1137274"/>
            <a:ext cx="21251" cy="2749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0" name="TextBox 429">
            <a:extLst>
              <a:ext uri="{FF2B5EF4-FFF2-40B4-BE49-F238E27FC236}">
                <a16:creationId xmlns:a16="http://schemas.microsoft.com/office/drawing/2014/main" id="{E5A14541-2B07-4F52-AC03-709300C3F334}"/>
              </a:ext>
            </a:extLst>
          </p:cNvPr>
          <p:cNvSpPr txBox="1"/>
          <p:nvPr/>
        </p:nvSpPr>
        <p:spPr>
          <a:xfrm>
            <a:off x="6331172" y="3964047"/>
            <a:ext cx="1245493" cy="507831"/>
          </a:xfrm>
          <a:prstGeom prst="rect">
            <a:avLst/>
          </a:prstGeom>
          <a:noFill/>
        </p:spPr>
        <p:txBody>
          <a:bodyPr wrap="square" rtlCol="0">
            <a:spAutoFit/>
          </a:bodyPr>
          <a:lstStyle/>
          <a:p>
            <a:pPr algn="ctr"/>
            <a:r>
              <a:rPr lang="en-GB" sz="1100" b="1" dirty="0"/>
              <a:t>Spring</a:t>
            </a:r>
          </a:p>
          <a:p>
            <a:pPr algn="ctr"/>
            <a:r>
              <a:rPr lang="en-GB" sz="1600" b="1" dirty="0"/>
              <a:t>1</a:t>
            </a:r>
          </a:p>
        </p:txBody>
      </p:sp>
      <p:cxnSp>
        <p:nvCxnSpPr>
          <p:cNvPr id="497" name="Straight Arrow Connector 496">
            <a:extLst>
              <a:ext uri="{FF2B5EF4-FFF2-40B4-BE49-F238E27FC236}">
                <a16:creationId xmlns:a16="http://schemas.microsoft.com/office/drawing/2014/main" id="{C2D98706-CCC8-413B-8364-86DC0CD779C9}"/>
              </a:ext>
            </a:extLst>
          </p:cNvPr>
          <p:cNvCxnSpPr>
            <a:cxnSpLocks/>
          </p:cNvCxnSpPr>
          <p:nvPr/>
        </p:nvCxnSpPr>
        <p:spPr>
          <a:xfrm flipH="1">
            <a:off x="3279484" y="4634748"/>
            <a:ext cx="13607" cy="311642"/>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Arrow: Right 1">
            <a:extLst>
              <a:ext uri="{FF2B5EF4-FFF2-40B4-BE49-F238E27FC236}">
                <a16:creationId xmlns:a16="http://schemas.microsoft.com/office/drawing/2014/main" id="{C0482EF2-C1D9-4032-4313-3E4225C2533F}"/>
              </a:ext>
            </a:extLst>
          </p:cNvPr>
          <p:cNvSpPr/>
          <p:nvPr/>
        </p:nvSpPr>
        <p:spPr>
          <a:xfrm>
            <a:off x="1475469" y="447741"/>
            <a:ext cx="4283595" cy="318995"/>
          </a:xfrm>
          <a:prstGeom prst="rightArrow">
            <a:avLst/>
          </a:prstGeom>
          <a:solidFill>
            <a:schemeClr val="accent2">
              <a:lumMod val="60000"/>
              <a:lumOff val="40000"/>
            </a:schemeClr>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chemeClr val="tx1"/>
              </a:solidFill>
            </a:endParaRPr>
          </a:p>
        </p:txBody>
      </p:sp>
      <p:sp>
        <p:nvSpPr>
          <p:cNvPr id="3" name="TextBox 2">
            <a:extLst>
              <a:ext uri="{FF2B5EF4-FFF2-40B4-BE49-F238E27FC236}">
                <a16:creationId xmlns:a16="http://schemas.microsoft.com/office/drawing/2014/main" id="{B9CBB35E-1C3E-BBE1-54AD-F1C661B72E48}"/>
              </a:ext>
            </a:extLst>
          </p:cNvPr>
          <p:cNvSpPr txBox="1"/>
          <p:nvPr/>
        </p:nvSpPr>
        <p:spPr>
          <a:xfrm>
            <a:off x="1070356" y="442608"/>
            <a:ext cx="479686" cy="215444"/>
          </a:xfrm>
          <a:prstGeom prst="rect">
            <a:avLst/>
          </a:prstGeom>
          <a:noFill/>
        </p:spPr>
        <p:txBody>
          <a:bodyPr wrap="square" rtlCol="0">
            <a:spAutoFit/>
          </a:bodyPr>
          <a:lstStyle/>
          <a:p>
            <a:r>
              <a:rPr lang="en-GB" sz="800" b="1" dirty="0"/>
              <a:t>Year 8</a:t>
            </a:r>
          </a:p>
        </p:txBody>
      </p:sp>
      <p:sp>
        <p:nvSpPr>
          <p:cNvPr id="30" name="TextBox 29">
            <a:extLst>
              <a:ext uri="{FF2B5EF4-FFF2-40B4-BE49-F238E27FC236}">
                <a16:creationId xmlns:a16="http://schemas.microsoft.com/office/drawing/2014/main" id="{5779BE6B-AC91-D866-1166-0228886182AA}"/>
              </a:ext>
            </a:extLst>
          </p:cNvPr>
          <p:cNvSpPr txBox="1"/>
          <p:nvPr/>
        </p:nvSpPr>
        <p:spPr>
          <a:xfrm>
            <a:off x="1376398" y="217539"/>
            <a:ext cx="1030245" cy="307777"/>
          </a:xfrm>
          <a:prstGeom prst="rect">
            <a:avLst/>
          </a:prstGeom>
          <a:noFill/>
        </p:spPr>
        <p:txBody>
          <a:bodyPr wrap="square" rtlCol="0">
            <a:spAutoFit/>
          </a:bodyPr>
          <a:lstStyle/>
          <a:p>
            <a:r>
              <a:rPr lang="en-GB" sz="700" b="1" dirty="0"/>
              <a:t>Use research to identify user needs</a:t>
            </a:r>
          </a:p>
        </p:txBody>
      </p:sp>
      <p:sp>
        <p:nvSpPr>
          <p:cNvPr id="61" name="TextBox 60">
            <a:extLst>
              <a:ext uri="{FF2B5EF4-FFF2-40B4-BE49-F238E27FC236}">
                <a16:creationId xmlns:a16="http://schemas.microsoft.com/office/drawing/2014/main" id="{FA62A777-377B-A909-7997-F719C7AEE437}"/>
              </a:ext>
            </a:extLst>
          </p:cNvPr>
          <p:cNvSpPr txBox="1"/>
          <p:nvPr/>
        </p:nvSpPr>
        <p:spPr>
          <a:xfrm>
            <a:off x="2181359" y="216857"/>
            <a:ext cx="685389" cy="307777"/>
          </a:xfrm>
          <a:prstGeom prst="rect">
            <a:avLst/>
          </a:prstGeom>
          <a:noFill/>
        </p:spPr>
        <p:txBody>
          <a:bodyPr wrap="square" rtlCol="0">
            <a:spAutoFit/>
          </a:bodyPr>
          <a:lstStyle/>
          <a:p>
            <a:r>
              <a:rPr lang="en-GB" sz="700" b="1" dirty="0"/>
              <a:t>Develop specifications</a:t>
            </a:r>
          </a:p>
        </p:txBody>
      </p:sp>
      <p:sp>
        <p:nvSpPr>
          <p:cNvPr id="62" name="TextBox 61">
            <a:extLst>
              <a:ext uri="{FF2B5EF4-FFF2-40B4-BE49-F238E27FC236}">
                <a16:creationId xmlns:a16="http://schemas.microsoft.com/office/drawing/2014/main" id="{0C300666-A096-1CF9-109C-CC43FDE0039B}"/>
              </a:ext>
            </a:extLst>
          </p:cNvPr>
          <p:cNvSpPr txBox="1"/>
          <p:nvPr/>
        </p:nvSpPr>
        <p:spPr>
          <a:xfrm>
            <a:off x="1673867" y="658840"/>
            <a:ext cx="710235" cy="307777"/>
          </a:xfrm>
          <a:prstGeom prst="rect">
            <a:avLst/>
          </a:prstGeom>
          <a:noFill/>
        </p:spPr>
        <p:txBody>
          <a:bodyPr wrap="square" rtlCol="0">
            <a:spAutoFit/>
          </a:bodyPr>
          <a:lstStyle/>
          <a:p>
            <a:r>
              <a:rPr lang="en-GB" sz="700" b="1" dirty="0"/>
              <a:t>Solve design problems</a:t>
            </a:r>
          </a:p>
        </p:txBody>
      </p:sp>
      <p:sp>
        <p:nvSpPr>
          <p:cNvPr id="63" name="TextBox 62">
            <a:extLst>
              <a:ext uri="{FF2B5EF4-FFF2-40B4-BE49-F238E27FC236}">
                <a16:creationId xmlns:a16="http://schemas.microsoft.com/office/drawing/2014/main" id="{9C9066C6-245E-6444-C7B5-0B17FCDD43A7}"/>
              </a:ext>
            </a:extLst>
          </p:cNvPr>
          <p:cNvSpPr txBox="1"/>
          <p:nvPr/>
        </p:nvSpPr>
        <p:spPr>
          <a:xfrm>
            <a:off x="4041009" y="657289"/>
            <a:ext cx="907599" cy="307777"/>
          </a:xfrm>
          <a:prstGeom prst="rect">
            <a:avLst/>
          </a:prstGeom>
          <a:noFill/>
        </p:spPr>
        <p:txBody>
          <a:bodyPr wrap="square" rtlCol="0">
            <a:spAutoFit/>
          </a:bodyPr>
          <a:lstStyle/>
          <a:p>
            <a:r>
              <a:rPr lang="en-GB" sz="700" b="1" dirty="0"/>
              <a:t>Develop technical knowledge</a:t>
            </a:r>
          </a:p>
        </p:txBody>
      </p:sp>
      <p:sp>
        <p:nvSpPr>
          <p:cNvPr id="449" name="TextBox 448">
            <a:extLst>
              <a:ext uri="{FF2B5EF4-FFF2-40B4-BE49-F238E27FC236}">
                <a16:creationId xmlns:a16="http://schemas.microsoft.com/office/drawing/2014/main" id="{A64B8626-738C-B2A0-7CDC-AB0395A571CB}"/>
              </a:ext>
            </a:extLst>
          </p:cNvPr>
          <p:cNvSpPr txBox="1"/>
          <p:nvPr/>
        </p:nvSpPr>
        <p:spPr>
          <a:xfrm>
            <a:off x="2779812" y="125914"/>
            <a:ext cx="878019" cy="415498"/>
          </a:xfrm>
          <a:prstGeom prst="rect">
            <a:avLst/>
          </a:prstGeom>
          <a:noFill/>
        </p:spPr>
        <p:txBody>
          <a:bodyPr wrap="square" rtlCol="0">
            <a:spAutoFit/>
          </a:bodyPr>
          <a:lstStyle/>
          <a:p>
            <a:r>
              <a:rPr lang="en-GB" sz="700" b="1" dirty="0"/>
              <a:t>Use specialist tools, machines and techniques</a:t>
            </a:r>
          </a:p>
        </p:txBody>
      </p:sp>
      <p:sp>
        <p:nvSpPr>
          <p:cNvPr id="458" name="TextBox 457">
            <a:extLst>
              <a:ext uri="{FF2B5EF4-FFF2-40B4-BE49-F238E27FC236}">
                <a16:creationId xmlns:a16="http://schemas.microsoft.com/office/drawing/2014/main" id="{7FA3E1F8-A241-9969-19DD-609C3A08A9BA}"/>
              </a:ext>
            </a:extLst>
          </p:cNvPr>
          <p:cNvSpPr txBox="1"/>
          <p:nvPr/>
        </p:nvSpPr>
        <p:spPr>
          <a:xfrm>
            <a:off x="4844499" y="658840"/>
            <a:ext cx="872173" cy="307777"/>
          </a:xfrm>
          <a:prstGeom prst="rect">
            <a:avLst/>
          </a:prstGeom>
          <a:noFill/>
        </p:spPr>
        <p:txBody>
          <a:bodyPr wrap="square" rtlCol="0">
            <a:spAutoFit/>
          </a:bodyPr>
          <a:lstStyle/>
          <a:p>
            <a:r>
              <a:rPr lang="en-GB" sz="700" b="1" dirty="0"/>
              <a:t>Test, evaluate and refine ideas</a:t>
            </a:r>
          </a:p>
        </p:txBody>
      </p:sp>
      <p:sp>
        <p:nvSpPr>
          <p:cNvPr id="462" name="TextBox 461">
            <a:extLst>
              <a:ext uri="{FF2B5EF4-FFF2-40B4-BE49-F238E27FC236}">
                <a16:creationId xmlns:a16="http://schemas.microsoft.com/office/drawing/2014/main" id="{D1B2C432-890A-8680-9F36-C8E13D047C03}"/>
              </a:ext>
            </a:extLst>
          </p:cNvPr>
          <p:cNvSpPr txBox="1"/>
          <p:nvPr/>
        </p:nvSpPr>
        <p:spPr>
          <a:xfrm>
            <a:off x="2445629" y="662171"/>
            <a:ext cx="851733" cy="307777"/>
          </a:xfrm>
          <a:prstGeom prst="rect">
            <a:avLst/>
          </a:prstGeom>
          <a:noFill/>
        </p:spPr>
        <p:txBody>
          <a:bodyPr wrap="square" rtlCol="0">
            <a:spAutoFit/>
          </a:bodyPr>
          <a:lstStyle/>
          <a:p>
            <a:r>
              <a:rPr lang="en-GB" sz="700" b="1" dirty="0"/>
              <a:t>Develop design ideas</a:t>
            </a:r>
          </a:p>
        </p:txBody>
      </p:sp>
      <p:sp>
        <p:nvSpPr>
          <p:cNvPr id="465" name="TextBox 464">
            <a:extLst>
              <a:ext uri="{FF2B5EF4-FFF2-40B4-BE49-F238E27FC236}">
                <a16:creationId xmlns:a16="http://schemas.microsoft.com/office/drawing/2014/main" id="{08C19E06-0847-D34C-BE31-3DD8C9B7337A}"/>
              </a:ext>
            </a:extLst>
          </p:cNvPr>
          <p:cNvSpPr txBox="1"/>
          <p:nvPr/>
        </p:nvSpPr>
        <p:spPr>
          <a:xfrm>
            <a:off x="3239768" y="651144"/>
            <a:ext cx="878019" cy="307777"/>
          </a:xfrm>
          <a:prstGeom prst="rect">
            <a:avLst/>
          </a:prstGeom>
          <a:noFill/>
        </p:spPr>
        <p:txBody>
          <a:bodyPr wrap="square" rtlCol="0">
            <a:spAutoFit/>
          </a:bodyPr>
          <a:lstStyle/>
          <a:p>
            <a:r>
              <a:rPr lang="en-GB" sz="700" b="1" dirty="0"/>
              <a:t>Analyse work of professionals</a:t>
            </a:r>
          </a:p>
        </p:txBody>
      </p:sp>
      <p:sp>
        <p:nvSpPr>
          <p:cNvPr id="467" name="TextBox 466">
            <a:extLst>
              <a:ext uri="{FF2B5EF4-FFF2-40B4-BE49-F238E27FC236}">
                <a16:creationId xmlns:a16="http://schemas.microsoft.com/office/drawing/2014/main" id="{7BBB950C-671D-DBE3-1D3F-668FB498B861}"/>
              </a:ext>
            </a:extLst>
          </p:cNvPr>
          <p:cNvSpPr txBox="1"/>
          <p:nvPr/>
        </p:nvSpPr>
        <p:spPr>
          <a:xfrm>
            <a:off x="3535236" y="119166"/>
            <a:ext cx="1080019" cy="415498"/>
          </a:xfrm>
          <a:prstGeom prst="rect">
            <a:avLst/>
          </a:prstGeom>
          <a:noFill/>
        </p:spPr>
        <p:txBody>
          <a:bodyPr wrap="square" rtlCol="0">
            <a:spAutoFit/>
          </a:bodyPr>
          <a:lstStyle/>
          <a:p>
            <a:r>
              <a:rPr lang="en-GB" sz="700" b="1" dirty="0"/>
              <a:t>Use a range of materials, components and ingredients</a:t>
            </a:r>
          </a:p>
        </p:txBody>
      </p:sp>
      <p:sp>
        <p:nvSpPr>
          <p:cNvPr id="468" name="TextBox 467">
            <a:extLst>
              <a:ext uri="{FF2B5EF4-FFF2-40B4-BE49-F238E27FC236}">
                <a16:creationId xmlns:a16="http://schemas.microsoft.com/office/drawing/2014/main" id="{0061499B-C180-AD10-0A7E-78621CBA2832}"/>
              </a:ext>
            </a:extLst>
          </p:cNvPr>
          <p:cNvSpPr txBox="1"/>
          <p:nvPr/>
        </p:nvSpPr>
        <p:spPr>
          <a:xfrm>
            <a:off x="4580389" y="109638"/>
            <a:ext cx="1206219" cy="415498"/>
          </a:xfrm>
          <a:prstGeom prst="rect">
            <a:avLst/>
          </a:prstGeom>
          <a:noFill/>
        </p:spPr>
        <p:txBody>
          <a:bodyPr wrap="square" rtlCol="0">
            <a:spAutoFit/>
          </a:bodyPr>
          <a:lstStyle/>
          <a:p>
            <a:r>
              <a:rPr lang="en-GB" sz="700" b="1" dirty="0"/>
              <a:t>Cook and apply the principles of nutrition and healthy eating.</a:t>
            </a:r>
          </a:p>
        </p:txBody>
      </p:sp>
      <p:sp>
        <p:nvSpPr>
          <p:cNvPr id="470" name="TextBox 469">
            <a:extLst>
              <a:ext uri="{FF2B5EF4-FFF2-40B4-BE49-F238E27FC236}">
                <a16:creationId xmlns:a16="http://schemas.microsoft.com/office/drawing/2014/main" id="{D5FEAD0D-1EE4-66A3-E953-6E4EE1F71A9C}"/>
              </a:ext>
            </a:extLst>
          </p:cNvPr>
          <p:cNvSpPr txBox="1"/>
          <p:nvPr/>
        </p:nvSpPr>
        <p:spPr>
          <a:xfrm>
            <a:off x="5748864" y="528448"/>
            <a:ext cx="479686" cy="215444"/>
          </a:xfrm>
          <a:prstGeom prst="rect">
            <a:avLst/>
          </a:prstGeom>
          <a:noFill/>
        </p:spPr>
        <p:txBody>
          <a:bodyPr wrap="square" rtlCol="0">
            <a:spAutoFit/>
          </a:bodyPr>
          <a:lstStyle/>
          <a:p>
            <a:r>
              <a:rPr lang="en-GB" sz="800" b="1" dirty="0"/>
              <a:t>Year 9</a:t>
            </a:r>
          </a:p>
        </p:txBody>
      </p:sp>
      <p:cxnSp>
        <p:nvCxnSpPr>
          <p:cNvPr id="495" name="Straight Arrow Connector 494">
            <a:extLst>
              <a:ext uri="{FF2B5EF4-FFF2-40B4-BE49-F238E27FC236}">
                <a16:creationId xmlns:a16="http://schemas.microsoft.com/office/drawing/2014/main" id="{8141C1FB-AA70-7B42-728F-EB38E8D4B100}"/>
              </a:ext>
            </a:extLst>
          </p:cNvPr>
          <p:cNvCxnSpPr>
            <a:cxnSpLocks/>
          </p:cNvCxnSpPr>
          <p:nvPr/>
        </p:nvCxnSpPr>
        <p:spPr>
          <a:xfrm flipV="1">
            <a:off x="6286180" y="6183193"/>
            <a:ext cx="0" cy="386562"/>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A3B9DCE-7800-D300-00DF-D9C1F95BAE9E}"/>
              </a:ext>
            </a:extLst>
          </p:cNvPr>
          <p:cNvCxnSpPr>
            <a:cxnSpLocks/>
          </p:cNvCxnSpPr>
          <p:nvPr/>
        </p:nvCxnSpPr>
        <p:spPr>
          <a:xfrm flipH="1">
            <a:off x="9801949" y="4579967"/>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7152418E-1697-3104-5D0A-49A150BDF686}"/>
              </a:ext>
            </a:extLst>
          </p:cNvPr>
          <p:cNvCxnSpPr>
            <a:cxnSpLocks/>
          </p:cNvCxnSpPr>
          <p:nvPr/>
        </p:nvCxnSpPr>
        <p:spPr>
          <a:xfrm flipH="1">
            <a:off x="10930435" y="4657102"/>
            <a:ext cx="3874" cy="33368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D8ABB07-F6F0-0BB6-95FB-11BAA906C6B9}"/>
              </a:ext>
            </a:extLst>
          </p:cNvPr>
          <p:cNvCxnSpPr>
            <a:cxnSpLocks/>
          </p:cNvCxnSpPr>
          <p:nvPr/>
        </p:nvCxnSpPr>
        <p:spPr>
          <a:xfrm>
            <a:off x="4549781" y="4761763"/>
            <a:ext cx="0" cy="297428"/>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475" name="Picture 474">
            <a:extLst>
              <a:ext uri="{FF2B5EF4-FFF2-40B4-BE49-F238E27FC236}">
                <a16:creationId xmlns:a16="http://schemas.microsoft.com/office/drawing/2014/main" id="{D11ABAE1-E34A-BA3D-1F6C-CB67317AAF73}"/>
              </a:ext>
            </a:extLst>
          </p:cNvPr>
          <p:cNvPicPr>
            <a:picLocks noChangeAspect="1"/>
          </p:cNvPicPr>
          <p:nvPr/>
        </p:nvPicPr>
        <p:blipFill rotWithShape="1">
          <a:blip r:embed="rId4"/>
          <a:srcRect l="16136" t="25221" r="14589" b="25938"/>
          <a:stretch/>
        </p:blipFill>
        <p:spPr>
          <a:xfrm rot="16200000">
            <a:off x="1341413" y="4309646"/>
            <a:ext cx="489624" cy="345205"/>
          </a:xfrm>
          <a:prstGeom prst="rect">
            <a:avLst/>
          </a:prstGeom>
        </p:spPr>
      </p:pic>
      <p:sp>
        <p:nvSpPr>
          <p:cNvPr id="499" name="TextBox 498">
            <a:extLst>
              <a:ext uri="{FF2B5EF4-FFF2-40B4-BE49-F238E27FC236}">
                <a16:creationId xmlns:a16="http://schemas.microsoft.com/office/drawing/2014/main" id="{B8A8146B-F3CB-0E48-B968-5F50AF6D7826}"/>
              </a:ext>
            </a:extLst>
          </p:cNvPr>
          <p:cNvSpPr txBox="1"/>
          <p:nvPr/>
        </p:nvSpPr>
        <p:spPr>
          <a:xfrm>
            <a:off x="1207841" y="3039038"/>
            <a:ext cx="1066659" cy="400110"/>
          </a:xfrm>
          <a:prstGeom prst="rect">
            <a:avLst/>
          </a:prstGeom>
          <a:noFill/>
        </p:spPr>
        <p:txBody>
          <a:bodyPr wrap="square" rtlCol="0">
            <a:spAutoFit/>
          </a:bodyPr>
          <a:lstStyle/>
          <a:p>
            <a:r>
              <a:rPr lang="en-GB" sz="1000" b="1" dirty="0"/>
              <a:t>D&amp;T Fabrics and decoration</a:t>
            </a:r>
          </a:p>
        </p:txBody>
      </p:sp>
      <p:sp>
        <p:nvSpPr>
          <p:cNvPr id="500" name="TextBox 499">
            <a:extLst>
              <a:ext uri="{FF2B5EF4-FFF2-40B4-BE49-F238E27FC236}">
                <a16:creationId xmlns:a16="http://schemas.microsoft.com/office/drawing/2014/main" id="{D8D6A4D7-393E-6E9F-2AE3-62E35F604548}"/>
              </a:ext>
            </a:extLst>
          </p:cNvPr>
          <p:cNvSpPr txBox="1"/>
          <p:nvPr/>
        </p:nvSpPr>
        <p:spPr>
          <a:xfrm>
            <a:off x="6040539" y="3073782"/>
            <a:ext cx="1006353" cy="553998"/>
          </a:xfrm>
          <a:prstGeom prst="rect">
            <a:avLst/>
          </a:prstGeom>
          <a:noFill/>
        </p:spPr>
        <p:txBody>
          <a:bodyPr wrap="square" rtlCol="0">
            <a:spAutoFit/>
          </a:bodyPr>
          <a:lstStyle/>
          <a:p>
            <a:r>
              <a:rPr lang="en-GB" sz="1000" b="1" dirty="0"/>
              <a:t>D&amp;T – Template Making</a:t>
            </a:r>
          </a:p>
        </p:txBody>
      </p:sp>
      <p:sp>
        <p:nvSpPr>
          <p:cNvPr id="501" name="TextBox 500">
            <a:extLst>
              <a:ext uri="{FF2B5EF4-FFF2-40B4-BE49-F238E27FC236}">
                <a16:creationId xmlns:a16="http://schemas.microsoft.com/office/drawing/2014/main" id="{EA884426-EF9B-07F9-8A24-93ADAB76D09F}"/>
              </a:ext>
            </a:extLst>
          </p:cNvPr>
          <p:cNvSpPr txBox="1"/>
          <p:nvPr/>
        </p:nvSpPr>
        <p:spPr>
          <a:xfrm>
            <a:off x="4590422" y="3203872"/>
            <a:ext cx="1149901" cy="400110"/>
          </a:xfrm>
          <a:prstGeom prst="rect">
            <a:avLst/>
          </a:prstGeom>
          <a:noFill/>
        </p:spPr>
        <p:txBody>
          <a:bodyPr wrap="square" rtlCol="0">
            <a:spAutoFit/>
          </a:bodyPr>
          <a:lstStyle/>
          <a:p>
            <a:r>
              <a:rPr lang="en-GB" sz="1000" b="1" dirty="0"/>
              <a:t>D&amp;T –Design development</a:t>
            </a:r>
          </a:p>
        </p:txBody>
      </p:sp>
      <p:sp>
        <p:nvSpPr>
          <p:cNvPr id="502" name="TextBox 501">
            <a:extLst>
              <a:ext uri="{FF2B5EF4-FFF2-40B4-BE49-F238E27FC236}">
                <a16:creationId xmlns:a16="http://schemas.microsoft.com/office/drawing/2014/main" id="{D80CE6FF-E9E6-46BA-26EB-4B6135D4F683}"/>
              </a:ext>
            </a:extLst>
          </p:cNvPr>
          <p:cNvSpPr txBox="1"/>
          <p:nvPr/>
        </p:nvSpPr>
        <p:spPr>
          <a:xfrm>
            <a:off x="4093970" y="4059327"/>
            <a:ext cx="926632" cy="246221"/>
          </a:xfrm>
          <a:prstGeom prst="rect">
            <a:avLst/>
          </a:prstGeom>
          <a:noFill/>
        </p:spPr>
        <p:txBody>
          <a:bodyPr wrap="square" rtlCol="0">
            <a:spAutoFit/>
          </a:bodyPr>
          <a:lstStyle/>
          <a:p>
            <a:r>
              <a:rPr lang="en-GB" sz="1000" b="1" dirty="0"/>
              <a:t>D&amp;T Planning</a:t>
            </a:r>
          </a:p>
        </p:txBody>
      </p:sp>
      <p:sp>
        <p:nvSpPr>
          <p:cNvPr id="506" name="TextBox 505">
            <a:extLst>
              <a:ext uri="{FF2B5EF4-FFF2-40B4-BE49-F238E27FC236}">
                <a16:creationId xmlns:a16="http://schemas.microsoft.com/office/drawing/2014/main" id="{1DC7FE09-D129-E6E7-13E6-372CC320555E}"/>
              </a:ext>
            </a:extLst>
          </p:cNvPr>
          <p:cNvSpPr txBox="1"/>
          <p:nvPr/>
        </p:nvSpPr>
        <p:spPr>
          <a:xfrm>
            <a:off x="2712222" y="3079911"/>
            <a:ext cx="1483522" cy="400110"/>
          </a:xfrm>
          <a:prstGeom prst="rect">
            <a:avLst/>
          </a:prstGeom>
          <a:noFill/>
        </p:spPr>
        <p:txBody>
          <a:bodyPr wrap="square" rtlCol="0">
            <a:spAutoFit/>
          </a:bodyPr>
          <a:lstStyle/>
          <a:p>
            <a:r>
              <a:rPr lang="en-GB" sz="1000" b="1" dirty="0"/>
              <a:t>D&amp;T –Research, design brief, Specification.</a:t>
            </a:r>
          </a:p>
        </p:txBody>
      </p:sp>
      <p:sp>
        <p:nvSpPr>
          <p:cNvPr id="508" name="TextBox 507">
            <a:extLst>
              <a:ext uri="{FF2B5EF4-FFF2-40B4-BE49-F238E27FC236}">
                <a16:creationId xmlns:a16="http://schemas.microsoft.com/office/drawing/2014/main" id="{0EFA46C1-1E54-F480-E286-F5C1063EB352}"/>
              </a:ext>
            </a:extLst>
          </p:cNvPr>
          <p:cNvSpPr txBox="1"/>
          <p:nvPr/>
        </p:nvSpPr>
        <p:spPr>
          <a:xfrm>
            <a:off x="5149817" y="4059327"/>
            <a:ext cx="1268348" cy="246221"/>
          </a:xfrm>
          <a:prstGeom prst="rect">
            <a:avLst/>
          </a:prstGeom>
          <a:noFill/>
        </p:spPr>
        <p:txBody>
          <a:bodyPr wrap="square" rtlCol="0">
            <a:spAutoFit/>
          </a:bodyPr>
          <a:lstStyle/>
          <a:p>
            <a:r>
              <a:rPr lang="en-GB" sz="1000" b="1" dirty="0"/>
              <a:t>D&amp;T Construction</a:t>
            </a:r>
          </a:p>
        </p:txBody>
      </p:sp>
      <p:pic>
        <p:nvPicPr>
          <p:cNvPr id="65" name="Picture 64">
            <a:extLst>
              <a:ext uri="{FF2B5EF4-FFF2-40B4-BE49-F238E27FC236}">
                <a16:creationId xmlns:a16="http://schemas.microsoft.com/office/drawing/2014/main" id="{33DC4F40-CCB7-67BD-40D4-784A2AFEBB67}"/>
              </a:ext>
            </a:extLst>
          </p:cNvPr>
          <p:cNvPicPr>
            <a:picLocks noChangeAspect="1"/>
          </p:cNvPicPr>
          <p:nvPr/>
        </p:nvPicPr>
        <p:blipFill>
          <a:blip r:embed="rId5"/>
          <a:stretch>
            <a:fillRect/>
          </a:stretch>
        </p:blipFill>
        <p:spPr>
          <a:xfrm>
            <a:off x="3872748" y="3304636"/>
            <a:ext cx="442445" cy="343546"/>
          </a:xfrm>
          <a:prstGeom prst="rect">
            <a:avLst/>
          </a:prstGeom>
        </p:spPr>
      </p:pic>
      <p:pic>
        <p:nvPicPr>
          <p:cNvPr id="66" name="Picture 65">
            <a:extLst>
              <a:ext uri="{FF2B5EF4-FFF2-40B4-BE49-F238E27FC236}">
                <a16:creationId xmlns:a16="http://schemas.microsoft.com/office/drawing/2014/main" id="{37C1BFA5-8FCF-3926-DDA3-71716A17E57F}"/>
              </a:ext>
            </a:extLst>
          </p:cNvPr>
          <p:cNvPicPr>
            <a:picLocks noChangeAspect="1"/>
          </p:cNvPicPr>
          <p:nvPr/>
        </p:nvPicPr>
        <p:blipFill>
          <a:blip r:embed="rId6"/>
          <a:stretch>
            <a:fillRect/>
          </a:stretch>
        </p:blipFill>
        <p:spPr>
          <a:xfrm>
            <a:off x="5390684" y="3199633"/>
            <a:ext cx="400111" cy="400111"/>
          </a:xfrm>
          <a:prstGeom prst="rect">
            <a:avLst/>
          </a:prstGeom>
        </p:spPr>
      </p:pic>
      <p:cxnSp>
        <p:nvCxnSpPr>
          <p:cNvPr id="68" name="Straight Arrow Connector 67">
            <a:extLst>
              <a:ext uri="{FF2B5EF4-FFF2-40B4-BE49-F238E27FC236}">
                <a16:creationId xmlns:a16="http://schemas.microsoft.com/office/drawing/2014/main" id="{C87675BD-41A4-712C-2623-3B0520F4DBA4}"/>
              </a:ext>
            </a:extLst>
          </p:cNvPr>
          <p:cNvCxnSpPr>
            <a:cxnSpLocks/>
          </p:cNvCxnSpPr>
          <p:nvPr/>
        </p:nvCxnSpPr>
        <p:spPr>
          <a:xfrm flipH="1" flipV="1">
            <a:off x="4460135" y="3860997"/>
            <a:ext cx="56632" cy="14779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ADE732DB-2E2E-1503-F5A8-8297CD92D466}"/>
              </a:ext>
            </a:extLst>
          </p:cNvPr>
          <p:cNvCxnSpPr>
            <a:cxnSpLocks/>
          </p:cNvCxnSpPr>
          <p:nvPr/>
        </p:nvCxnSpPr>
        <p:spPr>
          <a:xfrm flipH="1" flipV="1">
            <a:off x="5804198" y="3891943"/>
            <a:ext cx="56632" cy="14779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a:extLst>
              <a:ext uri="{FF2B5EF4-FFF2-40B4-BE49-F238E27FC236}">
                <a16:creationId xmlns:a16="http://schemas.microsoft.com/office/drawing/2014/main" id="{7B1A2D84-632C-9D9B-801F-824071057904}"/>
              </a:ext>
            </a:extLst>
          </p:cNvPr>
          <p:cNvCxnSpPr>
            <a:cxnSpLocks/>
          </p:cNvCxnSpPr>
          <p:nvPr/>
        </p:nvCxnSpPr>
        <p:spPr>
          <a:xfrm>
            <a:off x="6608131" y="3466612"/>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C59EC818-9C31-2097-DF00-40DAE0667212}"/>
              </a:ext>
            </a:extLst>
          </p:cNvPr>
          <p:cNvSpPr txBox="1"/>
          <p:nvPr/>
        </p:nvSpPr>
        <p:spPr>
          <a:xfrm>
            <a:off x="7592191" y="3202133"/>
            <a:ext cx="897807" cy="400110"/>
          </a:xfrm>
          <a:prstGeom prst="rect">
            <a:avLst/>
          </a:prstGeom>
          <a:noFill/>
        </p:spPr>
        <p:txBody>
          <a:bodyPr wrap="square" rtlCol="0">
            <a:spAutoFit/>
          </a:bodyPr>
          <a:lstStyle/>
          <a:p>
            <a:r>
              <a:rPr lang="en-GB" sz="1000" b="1" dirty="0"/>
              <a:t>D&amp;T Evaluation</a:t>
            </a:r>
          </a:p>
        </p:txBody>
      </p:sp>
      <p:pic>
        <p:nvPicPr>
          <p:cNvPr id="73" name="Picture 72">
            <a:extLst>
              <a:ext uri="{FF2B5EF4-FFF2-40B4-BE49-F238E27FC236}">
                <a16:creationId xmlns:a16="http://schemas.microsoft.com/office/drawing/2014/main" id="{588072FC-9A2B-04C5-A0C2-0A40679039FE}"/>
              </a:ext>
            </a:extLst>
          </p:cNvPr>
          <p:cNvPicPr>
            <a:picLocks noChangeAspect="1"/>
          </p:cNvPicPr>
          <p:nvPr/>
        </p:nvPicPr>
        <p:blipFill rotWithShape="1">
          <a:blip r:embed="rId7"/>
          <a:srcRect l="19102" t="8910" r="17107" b="12877"/>
          <a:stretch/>
        </p:blipFill>
        <p:spPr>
          <a:xfrm>
            <a:off x="8288103" y="3143280"/>
            <a:ext cx="387737" cy="512815"/>
          </a:xfrm>
          <a:prstGeom prst="rect">
            <a:avLst/>
          </a:prstGeom>
        </p:spPr>
      </p:pic>
      <p:cxnSp>
        <p:nvCxnSpPr>
          <p:cNvPr id="74" name="Straight Arrow Connector 73">
            <a:extLst>
              <a:ext uri="{FF2B5EF4-FFF2-40B4-BE49-F238E27FC236}">
                <a16:creationId xmlns:a16="http://schemas.microsoft.com/office/drawing/2014/main" id="{CAB25107-602E-E454-F82E-0380DD334B6A}"/>
              </a:ext>
            </a:extLst>
          </p:cNvPr>
          <p:cNvCxnSpPr>
            <a:cxnSpLocks/>
          </p:cNvCxnSpPr>
          <p:nvPr/>
        </p:nvCxnSpPr>
        <p:spPr>
          <a:xfrm>
            <a:off x="8068037" y="3542932"/>
            <a:ext cx="16511" cy="31408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75" name="Picture 74">
            <a:extLst>
              <a:ext uri="{FF2B5EF4-FFF2-40B4-BE49-F238E27FC236}">
                <a16:creationId xmlns:a16="http://schemas.microsoft.com/office/drawing/2014/main" id="{0CC10B64-FAC2-3DF1-CFD2-07899878F905}"/>
              </a:ext>
            </a:extLst>
          </p:cNvPr>
          <p:cNvPicPr>
            <a:picLocks noChangeAspect="1"/>
          </p:cNvPicPr>
          <p:nvPr/>
        </p:nvPicPr>
        <p:blipFill rotWithShape="1">
          <a:blip r:embed="rId8"/>
          <a:srcRect b="12187"/>
          <a:stretch/>
        </p:blipFill>
        <p:spPr>
          <a:xfrm>
            <a:off x="1899376" y="3281679"/>
            <a:ext cx="591076" cy="303146"/>
          </a:xfrm>
          <a:prstGeom prst="rect">
            <a:avLst/>
          </a:prstGeom>
        </p:spPr>
      </p:pic>
      <p:pic>
        <p:nvPicPr>
          <p:cNvPr id="76" name="Picture 4" descr="Png Sewing Needle - Sewing Clip Art ...">
            <a:extLst>
              <a:ext uri="{FF2B5EF4-FFF2-40B4-BE49-F238E27FC236}">
                <a16:creationId xmlns:a16="http://schemas.microsoft.com/office/drawing/2014/main" id="{9B232176-85FD-0E8D-CAC8-9E1F337E18E3}"/>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173431" y="3438524"/>
            <a:ext cx="409030" cy="357901"/>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1914D587-7ADF-C797-A58C-A1F2D5C7A91D}"/>
              </a:ext>
            </a:extLst>
          </p:cNvPr>
          <p:cNvSpPr txBox="1"/>
          <p:nvPr/>
        </p:nvSpPr>
        <p:spPr>
          <a:xfrm>
            <a:off x="5536868" y="784206"/>
            <a:ext cx="897807" cy="400110"/>
          </a:xfrm>
          <a:prstGeom prst="rect">
            <a:avLst/>
          </a:prstGeom>
          <a:noFill/>
        </p:spPr>
        <p:txBody>
          <a:bodyPr wrap="square" rtlCol="0">
            <a:spAutoFit/>
          </a:bodyPr>
          <a:lstStyle/>
          <a:p>
            <a:r>
              <a:rPr lang="en-GB" sz="1000" b="1" dirty="0"/>
              <a:t>D&amp;T Evaluation</a:t>
            </a:r>
          </a:p>
        </p:txBody>
      </p:sp>
      <p:pic>
        <p:nvPicPr>
          <p:cNvPr id="44" name="Picture 43">
            <a:extLst>
              <a:ext uri="{FF2B5EF4-FFF2-40B4-BE49-F238E27FC236}">
                <a16:creationId xmlns:a16="http://schemas.microsoft.com/office/drawing/2014/main" id="{E44AC80A-B357-70AE-D1A3-9CAFBED99F3B}"/>
              </a:ext>
            </a:extLst>
          </p:cNvPr>
          <p:cNvPicPr>
            <a:picLocks noChangeAspect="1"/>
          </p:cNvPicPr>
          <p:nvPr/>
        </p:nvPicPr>
        <p:blipFill rotWithShape="1">
          <a:blip r:embed="rId7"/>
          <a:srcRect l="19102" t="8910" r="17107" b="12877"/>
          <a:stretch/>
        </p:blipFill>
        <p:spPr>
          <a:xfrm>
            <a:off x="6256259" y="777617"/>
            <a:ext cx="306335" cy="405154"/>
          </a:xfrm>
          <a:prstGeom prst="rect">
            <a:avLst/>
          </a:prstGeom>
        </p:spPr>
      </p:pic>
      <p:cxnSp>
        <p:nvCxnSpPr>
          <p:cNvPr id="47" name="Straight Arrow Connector 46">
            <a:extLst>
              <a:ext uri="{FF2B5EF4-FFF2-40B4-BE49-F238E27FC236}">
                <a16:creationId xmlns:a16="http://schemas.microsoft.com/office/drawing/2014/main" id="{B773D279-80EF-384C-F32C-D356BC929F6E}"/>
              </a:ext>
            </a:extLst>
          </p:cNvPr>
          <p:cNvCxnSpPr>
            <a:cxnSpLocks/>
          </p:cNvCxnSpPr>
          <p:nvPr/>
        </p:nvCxnSpPr>
        <p:spPr>
          <a:xfrm flipV="1">
            <a:off x="6849783" y="1352133"/>
            <a:ext cx="830" cy="267406"/>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9" name="Straight Arrow Connector 458">
            <a:extLst>
              <a:ext uri="{FF2B5EF4-FFF2-40B4-BE49-F238E27FC236}">
                <a16:creationId xmlns:a16="http://schemas.microsoft.com/office/drawing/2014/main" id="{EC9A51F1-D8D2-A276-9CEA-7B2D096C6B02}"/>
              </a:ext>
            </a:extLst>
          </p:cNvPr>
          <p:cNvCxnSpPr>
            <a:cxnSpLocks/>
          </p:cNvCxnSpPr>
          <p:nvPr/>
        </p:nvCxnSpPr>
        <p:spPr>
          <a:xfrm flipV="1">
            <a:off x="3164397" y="1373957"/>
            <a:ext cx="42797" cy="27223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326B1BB1-882B-FA1C-7892-C1607E447794}"/>
              </a:ext>
            </a:extLst>
          </p:cNvPr>
          <p:cNvSpPr txBox="1"/>
          <p:nvPr/>
        </p:nvSpPr>
        <p:spPr>
          <a:xfrm>
            <a:off x="3364494" y="6491666"/>
            <a:ext cx="1225928" cy="246221"/>
          </a:xfrm>
          <a:prstGeom prst="rect">
            <a:avLst/>
          </a:prstGeom>
          <a:noFill/>
        </p:spPr>
        <p:txBody>
          <a:bodyPr wrap="square" rtlCol="0">
            <a:spAutoFit/>
          </a:bodyPr>
          <a:lstStyle/>
          <a:p>
            <a:r>
              <a:rPr lang="en-GB" sz="1000" b="1" dirty="0"/>
              <a:t>FT - Eatwell Guide</a:t>
            </a:r>
          </a:p>
        </p:txBody>
      </p:sp>
      <p:sp>
        <p:nvSpPr>
          <p:cNvPr id="32" name="TextBox 31">
            <a:extLst>
              <a:ext uri="{FF2B5EF4-FFF2-40B4-BE49-F238E27FC236}">
                <a16:creationId xmlns:a16="http://schemas.microsoft.com/office/drawing/2014/main" id="{1B97970D-D9F3-833E-384D-1359A15E63CD}"/>
              </a:ext>
            </a:extLst>
          </p:cNvPr>
          <p:cNvSpPr txBox="1"/>
          <p:nvPr/>
        </p:nvSpPr>
        <p:spPr>
          <a:xfrm>
            <a:off x="5454450" y="6426731"/>
            <a:ext cx="1338310" cy="360492"/>
          </a:xfrm>
          <a:prstGeom prst="rect">
            <a:avLst/>
          </a:prstGeom>
          <a:noFill/>
        </p:spPr>
        <p:txBody>
          <a:bodyPr wrap="square" rtlCol="0">
            <a:spAutoFit/>
          </a:bodyPr>
          <a:lstStyle/>
          <a:p>
            <a:r>
              <a:rPr lang="en-GB" sz="1000" b="1" dirty="0"/>
              <a:t>Weighing/measuring</a:t>
            </a:r>
          </a:p>
        </p:txBody>
      </p:sp>
      <p:sp>
        <p:nvSpPr>
          <p:cNvPr id="34" name="TextBox 33">
            <a:extLst>
              <a:ext uri="{FF2B5EF4-FFF2-40B4-BE49-F238E27FC236}">
                <a16:creationId xmlns:a16="http://schemas.microsoft.com/office/drawing/2014/main" id="{EC6D72BA-CBAC-E8E1-C570-C7BCA335ABB6}"/>
              </a:ext>
            </a:extLst>
          </p:cNvPr>
          <p:cNvSpPr txBox="1"/>
          <p:nvPr/>
        </p:nvSpPr>
        <p:spPr>
          <a:xfrm>
            <a:off x="2731474" y="5537676"/>
            <a:ext cx="954025" cy="585801"/>
          </a:xfrm>
          <a:prstGeom prst="rect">
            <a:avLst/>
          </a:prstGeom>
          <a:noFill/>
        </p:spPr>
        <p:txBody>
          <a:bodyPr wrap="square" rtlCol="0">
            <a:spAutoFit/>
          </a:bodyPr>
          <a:lstStyle/>
          <a:p>
            <a:r>
              <a:rPr lang="en-GB" sz="1000" b="1" dirty="0"/>
              <a:t>FT – Toasting/ Dextrinisation</a:t>
            </a:r>
          </a:p>
        </p:txBody>
      </p:sp>
      <p:sp>
        <p:nvSpPr>
          <p:cNvPr id="52" name="TextBox 51">
            <a:extLst>
              <a:ext uri="{FF2B5EF4-FFF2-40B4-BE49-F238E27FC236}">
                <a16:creationId xmlns:a16="http://schemas.microsoft.com/office/drawing/2014/main" id="{87422ACE-38FD-55EB-4BEC-BF65EFE3A529}"/>
              </a:ext>
            </a:extLst>
          </p:cNvPr>
          <p:cNvSpPr txBox="1"/>
          <p:nvPr/>
        </p:nvSpPr>
        <p:spPr>
          <a:xfrm>
            <a:off x="1210743" y="5571397"/>
            <a:ext cx="1210535" cy="585801"/>
          </a:xfrm>
          <a:prstGeom prst="rect">
            <a:avLst/>
          </a:prstGeom>
          <a:noFill/>
        </p:spPr>
        <p:txBody>
          <a:bodyPr wrap="square" rtlCol="0">
            <a:spAutoFit/>
          </a:bodyPr>
          <a:lstStyle/>
          <a:p>
            <a:r>
              <a:rPr lang="en-GB" sz="1000" b="1" dirty="0"/>
              <a:t>FT- Hygiene and safety</a:t>
            </a:r>
          </a:p>
        </p:txBody>
      </p:sp>
      <p:sp>
        <p:nvSpPr>
          <p:cNvPr id="59" name="TextBox 58">
            <a:extLst>
              <a:ext uri="{FF2B5EF4-FFF2-40B4-BE49-F238E27FC236}">
                <a16:creationId xmlns:a16="http://schemas.microsoft.com/office/drawing/2014/main" id="{B615A834-29BD-4F27-D2D0-95C7B5F85C76}"/>
              </a:ext>
            </a:extLst>
          </p:cNvPr>
          <p:cNvSpPr txBox="1"/>
          <p:nvPr/>
        </p:nvSpPr>
        <p:spPr>
          <a:xfrm>
            <a:off x="4628036" y="5531549"/>
            <a:ext cx="1246587" cy="585801"/>
          </a:xfrm>
          <a:prstGeom prst="rect">
            <a:avLst/>
          </a:prstGeom>
          <a:noFill/>
        </p:spPr>
        <p:txBody>
          <a:bodyPr wrap="square" rtlCol="0">
            <a:spAutoFit/>
          </a:bodyPr>
          <a:lstStyle/>
          <a:p>
            <a:r>
              <a:rPr lang="en-GB" sz="1000" b="1" dirty="0"/>
              <a:t>FT - Knife safety / enzymic browning</a:t>
            </a:r>
          </a:p>
        </p:txBody>
      </p:sp>
      <p:sp>
        <p:nvSpPr>
          <p:cNvPr id="60" name="TextBox 59">
            <a:extLst>
              <a:ext uri="{FF2B5EF4-FFF2-40B4-BE49-F238E27FC236}">
                <a16:creationId xmlns:a16="http://schemas.microsoft.com/office/drawing/2014/main" id="{A3E8D94A-4AD3-D0D5-237C-D2C02862F9F7}"/>
              </a:ext>
            </a:extLst>
          </p:cNvPr>
          <p:cNvSpPr txBox="1"/>
          <p:nvPr/>
        </p:nvSpPr>
        <p:spPr>
          <a:xfrm>
            <a:off x="6577442" y="5540736"/>
            <a:ext cx="1153704" cy="585801"/>
          </a:xfrm>
          <a:prstGeom prst="rect">
            <a:avLst/>
          </a:prstGeom>
          <a:noFill/>
        </p:spPr>
        <p:txBody>
          <a:bodyPr wrap="square" rtlCol="0">
            <a:spAutoFit/>
          </a:bodyPr>
          <a:lstStyle/>
          <a:p>
            <a:r>
              <a:rPr lang="en-GB" sz="1000" b="1" dirty="0"/>
              <a:t>FT - Using the oven / convection</a:t>
            </a:r>
          </a:p>
        </p:txBody>
      </p:sp>
      <p:pic>
        <p:nvPicPr>
          <p:cNvPr id="477" name="Picture 476">
            <a:extLst>
              <a:ext uri="{FF2B5EF4-FFF2-40B4-BE49-F238E27FC236}">
                <a16:creationId xmlns:a16="http://schemas.microsoft.com/office/drawing/2014/main" id="{3BC1CDC6-B559-D675-1D13-52ADB6871E9C}"/>
              </a:ext>
            </a:extLst>
          </p:cNvPr>
          <p:cNvPicPr>
            <a:picLocks noChangeAspect="1"/>
          </p:cNvPicPr>
          <p:nvPr/>
        </p:nvPicPr>
        <p:blipFill>
          <a:blip r:embed="rId10"/>
          <a:stretch>
            <a:fillRect/>
          </a:stretch>
        </p:blipFill>
        <p:spPr>
          <a:xfrm>
            <a:off x="2116238" y="5651284"/>
            <a:ext cx="415177" cy="364976"/>
          </a:xfrm>
          <a:prstGeom prst="rect">
            <a:avLst/>
          </a:prstGeom>
        </p:spPr>
      </p:pic>
      <p:pic>
        <p:nvPicPr>
          <p:cNvPr id="480" name="Picture 479">
            <a:extLst>
              <a:ext uri="{FF2B5EF4-FFF2-40B4-BE49-F238E27FC236}">
                <a16:creationId xmlns:a16="http://schemas.microsoft.com/office/drawing/2014/main" id="{448FDB75-4FC4-D624-2AFB-E554BA22C9F5}"/>
              </a:ext>
            </a:extLst>
          </p:cNvPr>
          <p:cNvPicPr>
            <a:picLocks noChangeAspect="1"/>
          </p:cNvPicPr>
          <p:nvPr/>
        </p:nvPicPr>
        <p:blipFill>
          <a:blip r:embed="rId11"/>
          <a:stretch>
            <a:fillRect/>
          </a:stretch>
        </p:blipFill>
        <p:spPr>
          <a:xfrm>
            <a:off x="3598268" y="5486568"/>
            <a:ext cx="834718" cy="625232"/>
          </a:xfrm>
          <a:prstGeom prst="rect">
            <a:avLst/>
          </a:prstGeom>
        </p:spPr>
      </p:pic>
      <p:pic>
        <p:nvPicPr>
          <p:cNvPr id="503" name="Picture 502">
            <a:extLst>
              <a:ext uri="{FF2B5EF4-FFF2-40B4-BE49-F238E27FC236}">
                <a16:creationId xmlns:a16="http://schemas.microsoft.com/office/drawing/2014/main" id="{1DB73865-D943-09D2-2ABF-B779B8B4C6FB}"/>
              </a:ext>
            </a:extLst>
          </p:cNvPr>
          <p:cNvPicPr>
            <a:picLocks noChangeAspect="1"/>
          </p:cNvPicPr>
          <p:nvPr/>
        </p:nvPicPr>
        <p:blipFill>
          <a:blip r:embed="rId12"/>
          <a:stretch>
            <a:fillRect/>
          </a:stretch>
        </p:blipFill>
        <p:spPr>
          <a:xfrm>
            <a:off x="4435927" y="6320396"/>
            <a:ext cx="470055" cy="476241"/>
          </a:xfrm>
          <a:prstGeom prst="rect">
            <a:avLst/>
          </a:prstGeom>
        </p:spPr>
      </p:pic>
      <p:pic>
        <p:nvPicPr>
          <p:cNvPr id="509" name="Picture 508">
            <a:extLst>
              <a:ext uri="{FF2B5EF4-FFF2-40B4-BE49-F238E27FC236}">
                <a16:creationId xmlns:a16="http://schemas.microsoft.com/office/drawing/2014/main" id="{6B88BD08-A008-7D01-7BB4-5E16DC160377}"/>
              </a:ext>
            </a:extLst>
          </p:cNvPr>
          <p:cNvPicPr>
            <a:picLocks noChangeAspect="1"/>
          </p:cNvPicPr>
          <p:nvPr/>
        </p:nvPicPr>
        <p:blipFill>
          <a:blip r:embed="rId13"/>
          <a:stretch>
            <a:fillRect/>
          </a:stretch>
        </p:blipFill>
        <p:spPr>
          <a:xfrm>
            <a:off x="7578488" y="5536732"/>
            <a:ext cx="535556" cy="535556"/>
          </a:xfrm>
          <a:prstGeom prst="rect">
            <a:avLst/>
          </a:prstGeom>
        </p:spPr>
      </p:pic>
      <p:pic>
        <p:nvPicPr>
          <p:cNvPr id="510" name="Picture 509">
            <a:extLst>
              <a:ext uri="{FF2B5EF4-FFF2-40B4-BE49-F238E27FC236}">
                <a16:creationId xmlns:a16="http://schemas.microsoft.com/office/drawing/2014/main" id="{B890E37F-7861-C152-F6CB-8BC66A5B89ED}"/>
              </a:ext>
            </a:extLst>
          </p:cNvPr>
          <p:cNvPicPr>
            <a:picLocks noChangeAspect="1"/>
          </p:cNvPicPr>
          <p:nvPr/>
        </p:nvPicPr>
        <p:blipFill>
          <a:blip r:embed="rId14"/>
          <a:stretch>
            <a:fillRect/>
          </a:stretch>
        </p:blipFill>
        <p:spPr>
          <a:xfrm>
            <a:off x="6617954" y="6534884"/>
            <a:ext cx="530398" cy="323116"/>
          </a:xfrm>
          <a:prstGeom prst="rect">
            <a:avLst/>
          </a:prstGeom>
        </p:spPr>
      </p:pic>
      <p:pic>
        <p:nvPicPr>
          <p:cNvPr id="511" name="Picture 510">
            <a:extLst>
              <a:ext uri="{FF2B5EF4-FFF2-40B4-BE49-F238E27FC236}">
                <a16:creationId xmlns:a16="http://schemas.microsoft.com/office/drawing/2014/main" id="{C36C8B31-F165-13A2-A0B3-500DFC361725}"/>
              </a:ext>
            </a:extLst>
          </p:cNvPr>
          <p:cNvPicPr>
            <a:picLocks noChangeAspect="1"/>
          </p:cNvPicPr>
          <p:nvPr/>
        </p:nvPicPr>
        <p:blipFill rotWithShape="1">
          <a:blip r:embed="rId15"/>
          <a:srcRect l="11316" t="18634" r="18311" b="9893"/>
          <a:stretch/>
        </p:blipFill>
        <p:spPr>
          <a:xfrm>
            <a:off x="5770045" y="5619237"/>
            <a:ext cx="688014" cy="450821"/>
          </a:xfrm>
          <a:prstGeom prst="rect">
            <a:avLst/>
          </a:prstGeom>
        </p:spPr>
      </p:pic>
      <p:sp>
        <p:nvSpPr>
          <p:cNvPr id="103" name="TextBox 102">
            <a:extLst>
              <a:ext uri="{FF2B5EF4-FFF2-40B4-BE49-F238E27FC236}">
                <a16:creationId xmlns:a16="http://schemas.microsoft.com/office/drawing/2014/main" id="{4228ADE3-208B-6F73-33E2-C956CC75ADBF}"/>
              </a:ext>
            </a:extLst>
          </p:cNvPr>
          <p:cNvSpPr txBox="1"/>
          <p:nvPr/>
        </p:nvSpPr>
        <p:spPr>
          <a:xfrm>
            <a:off x="10767640" y="5271330"/>
            <a:ext cx="887643" cy="553998"/>
          </a:xfrm>
          <a:prstGeom prst="rect">
            <a:avLst/>
          </a:prstGeom>
          <a:noFill/>
        </p:spPr>
        <p:txBody>
          <a:bodyPr wrap="square" rtlCol="0">
            <a:spAutoFit/>
          </a:bodyPr>
          <a:lstStyle/>
          <a:p>
            <a:r>
              <a:rPr lang="en-GB" sz="1000" b="1" dirty="0"/>
              <a:t>D&amp;T -Pencil holder project</a:t>
            </a:r>
          </a:p>
        </p:txBody>
      </p:sp>
      <p:sp>
        <p:nvSpPr>
          <p:cNvPr id="104" name="TextBox 103">
            <a:extLst>
              <a:ext uri="{FF2B5EF4-FFF2-40B4-BE49-F238E27FC236}">
                <a16:creationId xmlns:a16="http://schemas.microsoft.com/office/drawing/2014/main" id="{0EC84902-D480-A79F-D75F-34501AAF97F0}"/>
              </a:ext>
            </a:extLst>
          </p:cNvPr>
          <p:cNvSpPr txBox="1"/>
          <p:nvPr/>
        </p:nvSpPr>
        <p:spPr>
          <a:xfrm>
            <a:off x="9014197" y="5721936"/>
            <a:ext cx="1385869" cy="400110"/>
          </a:xfrm>
          <a:prstGeom prst="rect">
            <a:avLst/>
          </a:prstGeom>
          <a:noFill/>
        </p:spPr>
        <p:txBody>
          <a:bodyPr wrap="square" rtlCol="0">
            <a:spAutoFit/>
          </a:bodyPr>
          <a:lstStyle/>
          <a:p>
            <a:r>
              <a:rPr lang="en-GB" sz="1000" b="1" dirty="0"/>
              <a:t>DT – Health &amp; safety in the work shop</a:t>
            </a:r>
          </a:p>
        </p:txBody>
      </p:sp>
      <p:pic>
        <p:nvPicPr>
          <p:cNvPr id="105" name="Picture 104">
            <a:extLst>
              <a:ext uri="{FF2B5EF4-FFF2-40B4-BE49-F238E27FC236}">
                <a16:creationId xmlns:a16="http://schemas.microsoft.com/office/drawing/2014/main" id="{2CCC7BE0-D002-953A-EBEA-0AA56C3929D4}"/>
              </a:ext>
            </a:extLst>
          </p:cNvPr>
          <p:cNvPicPr>
            <a:picLocks noChangeAspect="1"/>
          </p:cNvPicPr>
          <p:nvPr/>
        </p:nvPicPr>
        <p:blipFill>
          <a:blip r:embed="rId16"/>
          <a:stretch>
            <a:fillRect/>
          </a:stretch>
        </p:blipFill>
        <p:spPr>
          <a:xfrm>
            <a:off x="10864700" y="5836620"/>
            <a:ext cx="579170" cy="265359"/>
          </a:xfrm>
          <a:prstGeom prst="rect">
            <a:avLst/>
          </a:prstGeom>
        </p:spPr>
      </p:pic>
      <p:sp>
        <p:nvSpPr>
          <p:cNvPr id="106" name="TextBox 105">
            <a:extLst>
              <a:ext uri="{FF2B5EF4-FFF2-40B4-BE49-F238E27FC236}">
                <a16:creationId xmlns:a16="http://schemas.microsoft.com/office/drawing/2014/main" id="{C86B56BE-0E4B-C516-8892-51AA76E725C7}"/>
              </a:ext>
            </a:extLst>
          </p:cNvPr>
          <p:cNvSpPr txBox="1"/>
          <p:nvPr/>
        </p:nvSpPr>
        <p:spPr>
          <a:xfrm>
            <a:off x="10704503" y="4148572"/>
            <a:ext cx="1006353" cy="400110"/>
          </a:xfrm>
          <a:prstGeom prst="rect">
            <a:avLst/>
          </a:prstGeom>
          <a:noFill/>
        </p:spPr>
        <p:txBody>
          <a:bodyPr wrap="square" rtlCol="0">
            <a:spAutoFit/>
          </a:bodyPr>
          <a:lstStyle/>
          <a:p>
            <a:r>
              <a:rPr lang="en-GB" sz="1000" b="1" dirty="0"/>
              <a:t>D&amp;T - Marking out onto wood</a:t>
            </a:r>
          </a:p>
        </p:txBody>
      </p:sp>
      <p:sp>
        <p:nvSpPr>
          <p:cNvPr id="107" name="TextBox 106">
            <a:extLst>
              <a:ext uri="{FF2B5EF4-FFF2-40B4-BE49-F238E27FC236}">
                <a16:creationId xmlns:a16="http://schemas.microsoft.com/office/drawing/2014/main" id="{85F8F892-013C-554C-DB29-B8801F9A9273}"/>
              </a:ext>
            </a:extLst>
          </p:cNvPr>
          <p:cNvSpPr txBox="1"/>
          <p:nvPr/>
        </p:nvSpPr>
        <p:spPr>
          <a:xfrm>
            <a:off x="9333686" y="4220910"/>
            <a:ext cx="1149901" cy="400110"/>
          </a:xfrm>
          <a:prstGeom prst="rect">
            <a:avLst/>
          </a:prstGeom>
          <a:noFill/>
        </p:spPr>
        <p:txBody>
          <a:bodyPr wrap="square" rtlCol="0">
            <a:spAutoFit/>
          </a:bodyPr>
          <a:lstStyle/>
          <a:p>
            <a:r>
              <a:rPr lang="en-GB" sz="1000" b="1" dirty="0"/>
              <a:t>D&amp;T –Design development</a:t>
            </a:r>
          </a:p>
        </p:txBody>
      </p:sp>
      <p:sp>
        <p:nvSpPr>
          <p:cNvPr id="108" name="TextBox 107">
            <a:extLst>
              <a:ext uri="{FF2B5EF4-FFF2-40B4-BE49-F238E27FC236}">
                <a16:creationId xmlns:a16="http://schemas.microsoft.com/office/drawing/2014/main" id="{6E30EEBD-2295-F1C4-EF79-229349494FDB}"/>
              </a:ext>
            </a:extLst>
          </p:cNvPr>
          <p:cNvSpPr txBox="1"/>
          <p:nvPr/>
        </p:nvSpPr>
        <p:spPr>
          <a:xfrm>
            <a:off x="9349858" y="5286102"/>
            <a:ext cx="1483522" cy="400110"/>
          </a:xfrm>
          <a:prstGeom prst="rect">
            <a:avLst/>
          </a:prstGeom>
          <a:noFill/>
        </p:spPr>
        <p:txBody>
          <a:bodyPr wrap="square" rtlCol="0">
            <a:spAutoFit/>
          </a:bodyPr>
          <a:lstStyle/>
          <a:p>
            <a:r>
              <a:rPr lang="en-GB" sz="1000" b="1" dirty="0"/>
              <a:t>D&amp;T –Research, design brief, Specification.</a:t>
            </a:r>
          </a:p>
        </p:txBody>
      </p:sp>
      <p:pic>
        <p:nvPicPr>
          <p:cNvPr id="109" name="Picture 108">
            <a:extLst>
              <a:ext uri="{FF2B5EF4-FFF2-40B4-BE49-F238E27FC236}">
                <a16:creationId xmlns:a16="http://schemas.microsoft.com/office/drawing/2014/main" id="{79A34518-ED6C-C6CD-217B-07C1AC59DA67}"/>
              </a:ext>
            </a:extLst>
          </p:cNvPr>
          <p:cNvPicPr>
            <a:picLocks noChangeAspect="1"/>
          </p:cNvPicPr>
          <p:nvPr/>
        </p:nvPicPr>
        <p:blipFill rotWithShape="1">
          <a:blip r:embed="rId17"/>
          <a:srcRect l="7947" t="25439" r="8247" b="26584"/>
          <a:stretch/>
        </p:blipFill>
        <p:spPr>
          <a:xfrm>
            <a:off x="11159218" y="4487216"/>
            <a:ext cx="631914" cy="361756"/>
          </a:xfrm>
          <a:prstGeom prst="rect">
            <a:avLst/>
          </a:prstGeom>
        </p:spPr>
      </p:pic>
      <p:pic>
        <p:nvPicPr>
          <p:cNvPr id="111" name="Picture 110">
            <a:extLst>
              <a:ext uri="{FF2B5EF4-FFF2-40B4-BE49-F238E27FC236}">
                <a16:creationId xmlns:a16="http://schemas.microsoft.com/office/drawing/2014/main" id="{489A7E5E-62C2-7A9A-1BF3-B50CF5FB589A}"/>
              </a:ext>
            </a:extLst>
          </p:cNvPr>
          <p:cNvPicPr>
            <a:picLocks noChangeAspect="1"/>
          </p:cNvPicPr>
          <p:nvPr/>
        </p:nvPicPr>
        <p:blipFill>
          <a:blip r:embed="rId6"/>
          <a:stretch>
            <a:fillRect/>
          </a:stretch>
        </p:blipFill>
        <p:spPr>
          <a:xfrm>
            <a:off x="10166337" y="4267580"/>
            <a:ext cx="400111" cy="400111"/>
          </a:xfrm>
          <a:prstGeom prst="rect">
            <a:avLst/>
          </a:prstGeom>
        </p:spPr>
      </p:pic>
      <p:cxnSp>
        <p:nvCxnSpPr>
          <p:cNvPr id="114" name="Straight Arrow Connector 113">
            <a:extLst>
              <a:ext uri="{FF2B5EF4-FFF2-40B4-BE49-F238E27FC236}">
                <a16:creationId xmlns:a16="http://schemas.microsoft.com/office/drawing/2014/main" id="{4DEC7C03-103B-7229-865D-465C4B9BFDBE}"/>
              </a:ext>
            </a:extLst>
          </p:cNvPr>
          <p:cNvCxnSpPr>
            <a:cxnSpLocks/>
          </p:cNvCxnSpPr>
          <p:nvPr/>
        </p:nvCxnSpPr>
        <p:spPr>
          <a:xfrm flipV="1">
            <a:off x="7761660" y="4990791"/>
            <a:ext cx="0" cy="26402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15" name="Picture 114">
            <a:extLst>
              <a:ext uri="{FF2B5EF4-FFF2-40B4-BE49-F238E27FC236}">
                <a16:creationId xmlns:a16="http://schemas.microsoft.com/office/drawing/2014/main" id="{9B2524E5-1747-2A41-3D54-62E569E81403}"/>
              </a:ext>
            </a:extLst>
          </p:cNvPr>
          <p:cNvPicPr>
            <a:picLocks noChangeAspect="1"/>
          </p:cNvPicPr>
          <p:nvPr/>
        </p:nvPicPr>
        <p:blipFill>
          <a:blip r:embed="rId18"/>
          <a:stretch>
            <a:fillRect/>
          </a:stretch>
        </p:blipFill>
        <p:spPr>
          <a:xfrm>
            <a:off x="8879609" y="4270331"/>
            <a:ext cx="462164" cy="494111"/>
          </a:xfrm>
          <a:prstGeom prst="rect">
            <a:avLst/>
          </a:prstGeom>
        </p:spPr>
      </p:pic>
      <p:pic>
        <p:nvPicPr>
          <p:cNvPr id="116" name="Picture 115">
            <a:extLst>
              <a:ext uri="{FF2B5EF4-FFF2-40B4-BE49-F238E27FC236}">
                <a16:creationId xmlns:a16="http://schemas.microsoft.com/office/drawing/2014/main" id="{B4ADBA98-DEEC-1DE4-DADF-6FA03EF4C837}"/>
              </a:ext>
            </a:extLst>
          </p:cNvPr>
          <p:cNvPicPr>
            <a:picLocks noChangeAspect="1"/>
          </p:cNvPicPr>
          <p:nvPr/>
        </p:nvPicPr>
        <p:blipFill rotWithShape="1">
          <a:blip r:embed="rId7"/>
          <a:srcRect l="19102" t="8910" r="17107" b="12877"/>
          <a:stretch/>
        </p:blipFill>
        <p:spPr>
          <a:xfrm>
            <a:off x="8004028" y="4916481"/>
            <a:ext cx="387737" cy="512815"/>
          </a:xfrm>
          <a:prstGeom prst="rect">
            <a:avLst/>
          </a:prstGeom>
        </p:spPr>
      </p:pic>
      <p:sp>
        <p:nvSpPr>
          <p:cNvPr id="117" name="TextBox 116">
            <a:extLst>
              <a:ext uri="{FF2B5EF4-FFF2-40B4-BE49-F238E27FC236}">
                <a16:creationId xmlns:a16="http://schemas.microsoft.com/office/drawing/2014/main" id="{C87F68B8-4957-87B7-F989-E518F825681C}"/>
              </a:ext>
            </a:extLst>
          </p:cNvPr>
          <p:cNvSpPr txBox="1"/>
          <p:nvPr/>
        </p:nvSpPr>
        <p:spPr>
          <a:xfrm>
            <a:off x="7346203" y="5144116"/>
            <a:ext cx="897807" cy="400110"/>
          </a:xfrm>
          <a:prstGeom prst="rect">
            <a:avLst/>
          </a:prstGeom>
          <a:noFill/>
        </p:spPr>
        <p:txBody>
          <a:bodyPr wrap="square" rtlCol="0">
            <a:spAutoFit/>
          </a:bodyPr>
          <a:lstStyle/>
          <a:p>
            <a:r>
              <a:rPr lang="en-GB" sz="1000" b="1" dirty="0"/>
              <a:t>D&amp;T Evaluation</a:t>
            </a:r>
          </a:p>
        </p:txBody>
      </p:sp>
      <p:sp>
        <p:nvSpPr>
          <p:cNvPr id="119" name="TextBox 118">
            <a:extLst>
              <a:ext uri="{FF2B5EF4-FFF2-40B4-BE49-F238E27FC236}">
                <a16:creationId xmlns:a16="http://schemas.microsoft.com/office/drawing/2014/main" id="{0D7BD310-C647-5EFF-57DF-4A5B6343A406}"/>
              </a:ext>
            </a:extLst>
          </p:cNvPr>
          <p:cNvSpPr txBox="1"/>
          <p:nvPr/>
        </p:nvSpPr>
        <p:spPr>
          <a:xfrm>
            <a:off x="7149914" y="4400240"/>
            <a:ext cx="950643" cy="246221"/>
          </a:xfrm>
          <a:prstGeom prst="rect">
            <a:avLst/>
          </a:prstGeom>
          <a:noFill/>
        </p:spPr>
        <p:txBody>
          <a:bodyPr wrap="square" rtlCol="0">
            <a:spAutoFit/>
          </a:bodyPr>
          <a:lstStyle/>
          <a:p>
            <a:r>
              <a:rPr lang="en-GB" sz="1000" b="1" dirty="0">
                <a:solidFill>
                  <a:srgbClr val="FF0000"/>
                </a:solidFill>
              </a:rPr>
              <a:t>Assessment</a:t>
            </a:r>
          </a:p>
        </p:txBody>
      </p:sp>
      <p:sp>
        <p:nvSpPr>
          <p:cNvPr id="123" name="TextBox 122">
            <a:extLst>
              <a:ext uri="{FF2B5EF4-FFF2-40B4-BE49-F238E27FC236}">
                <a16:creationId xmlns:a16="http://schemas.microsoft.com/office/drawing/2014/main" id="{FB4A6B49-55B0-138C-A2DA-9830C3DF4DDB}"/>
              </a:ext>
            </a:extLst>
          </p:cNvPr>
          <p:cNvSpPr txBox="1"/>
          <p:nvPr/>
        </p:nvSpPr>
        <p:spPr>
          <a:xfrm>
            <a:off x="3607529" y="4374208"/>
            <a:ext cx="863831" cy="246221"/>
          </a:xfrm>
          <a:prstGeom prst="rect">
            <a:avLst/>
          </a:prstGeom>
          <a:noFill/>
        </p:spPr>
        <p:txBody>
          <a:bodyPr wrap="square" rtlCol="0">
            <a:spAutoFit/>
          </a:bodyPr>
          <a:lstStyle/>
          <a:p>
            <a:r>
              <a:rPr lang="en-GB" sz="1000" b="1" dirty="0"/>
              <a:t>5 a day</a:t>
            </a:r>
          </a:p>
        </p:txBody>
      </p:sp>
      <p:pic>
        <p:nvPicPr>
          <p:cNvPr id="128" name="Picture 4" descr="Vector black and white fruit and vegetable arrangement. Cute line  horizontal set with apples, pumpkin and carrot. Autumn garden composition  clipart. Fall season harvest outline icon 3757848 Vector Art at Vecteezy">
            <a:extLst>
              <a:ext uri="{FF2B5EF4-FFF2-40B4-BE49-F238E27FC236}">
                <a16:creationId xmlns:a16="http://schemas.microsoft.com/office/drawing/2014/main" id="{ECA3896C-4C86-5FAC-AB4B-57B85D45F427}"/>
              </a:ext>
            </a:extLst>
          </p:cNvPr>
          <p:cNvPicPr>
            <a:picLocks noChangeAspect="1" noChangeArrowheads="1"/>
          </p:cNvPicPr>
          <p:nvPr/>
        </p:nvPicPr>
        <p:blipFill>
          <a:blip r:embed="rId19" cstate="hqprint">
            <a:extLst>
              <a:ext uri="{28A0092B-C50C-407E-A947-70E740481C1C}">
                <a14:useLocalDpi xmlns:a14="http://schemas.microsoft.com/office/drawing/2010/main" val="0"/>
              </a:ext>
            </a:extLst>
          </a:blip>
          <a:srcRect/>
          <a:stretch>
            <a:fillRect/>
          </a:stretch>
        </p:blipFill>
        <p:spPr bwMode="auto">
          <a:xfrm>
            <a:off x="2955406" y="4153042"/>
            <a:ext cx="739011" cy="570808"/>
          </a:xfrm>
          <a:prstGeom prst="rect">
            <a:avLst/>
          </a:prstGeom>
          <a:noFill/>
          <a:extLst>
            <a:ext uri="{909E8E84-426E-40DD-AFC4-6F175D3DCCD1}">
              <a14:hiddenFill xmlns:a14="http://schemas.microsoft.com/office/drawing/2010/main">
                <a:solidFill>
                  <a:srgbClr val="FFFFFF"/>
                </a:solidFill>
              </a14:hiddenFill>
            </a:ext>
          </a:extLst>
        </p:spPr>
      </p:pic>
      <p:sp>
        <p:nvSpPr>
          <p:cNvPr id="113" name="TextBox 112">
            <a:extLst>
              <a:ext uri="{FF2B5EF4-FFF2-40B4-BE49-F238E27FC236}">
                <a16:creationId xmlns:a16="http://schemas.microsoft.com/office/drawing/2014/main" id="{64B498DD-AD12-F37F-2A87-90997196A726}"/>
              </a:ext>
            </a:extLst>
          </p:cNvPr>
          <p:cNvSpPr txBox="1"/>
          <p:nvPr/>
        </p:nvSpPr>
        <p:spPr>
          <a:xfrm>
            <a:off x="8150366" y="4255670"/>
            <a:ext cx="863831" cy="400110"/>
          </a:xfrm>
          <a:prstGeom prst="rect">
            <a:avLst/>
          </a:prstGeom>
          <a:noFill/>
        </p:spPr>
        <p:txBody>
          <a:bodyPr wrap="square" rtlCol="0">
            <a:spAutoFit/>
          </a:bodyPr>
          <a:lstStyle/>
          <a:p>
            <a:r>
              <a:rPr lang="en-GB" sz="1000" b="1" dirty="0"/>
              <a:t>D&amp;T Construction</a:t>
            </a:r>
          </a:p>
        </p:txBody>
      </p:sp>
      <p:cxnSp>
        <p:nvCxnSpPr>
          <p:cNvPr id="145" name="Straight Arrow Connector 144">
            <a:extLst>
              <a:ext uri="{FF2B5EF4-FFF2-40B4-BE49-F238E27FC236}">
                <a16:creationId xmlns:a16="http://schemas.microsoft.com/office/drawing/2014/main" id="{4F22B2B7-C9FD-9667-F255-41BD75F28089}"/>
              </a:ext>
            </a:extLst>
          </p:cNvPr>
          <p:cNvCxnSpPr>
            <a:cxnSpLocks/>
          </p:cNvCxnSpPr>
          <p:nvPr/>
        </p:nvCxnSpPr>
        <p:spPr>
          <a:xfrm flipV="1">
            <a:off x="7107733" y="2598112"/>
            <a:ext cx="33101" cy="29114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Straight Arrow Connector 146">
            <a:extLst>
              <a:ext uri="{FF2B5EF4-FFF2-40B4-BE49-F238E27FC236}">
                <a16:creationId xmlns:a16="http://schemas.microsoft.com/office/drawing/2014/main" id="{3D39FF20-AC39-376B-6355-3FE70274B28B}"/>
              </a:ext>
            </a:extLst>
          </p:cNvPr>
          <p:cNvCxnSpPr>
            <a:cxnSpLocks/>
          </p:cNvCxnSpPr>
          <p:nvPr/>
        </p:nvCxnSpPr>
        <p:spPr>
          <a:xfrm>
            <a:off x="6895062" y="2187571"/>
            <a:ext cx="52176" cy="402404"/>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3B8158-31E3-C461-73B6-DFA717BC943A}"/>
              </a:ext>
            </a:extLst>
          </p:cNvPr>
          <p:cNvSpPr txBox="1"/>
          <p:nvPr/>
        </p:nvSpPr>
        <p:spPr>
          <a:xfrm>
            <a:off x="7115621" y="404924"/>
            <a:ext cx="1245493" cy="507831"/>
          </a:xfrm>
          <a:prstGeom prst="rect">
            <a:avLst/>
          </a:prstGeom>
          <a:noFill/>
        </p:spPr>
        <p:txBody>
          <a:bodyPr wrap="square" rtlCol="0">
            <a:spAutoFit/>
          </a:bodyPr>
          <a:lstStyle/>
          <a:p>
            <a:pPr algn="ctr"/>
            <a:r>
              <a:rPr lang="en-GB" sz="1100" b="1" dirty="0"/>
              <a:t>Year 9</a:t>
            </a:r>
          </a:p>
          <a:p>
            <a:pPr algn="ctr"/>
            <a:endParaRPr lang="en-GB" sz="1600" b="1" dirty="0"/>
          </a:p>
        </p:txBody>
      </p:sp>
      <p:sp>
        <p:nvSpPr>
          <p:cNvPr id="302" name="TextBox 301">
            <a:extLst>
              <a:ext uri="{FF2B5EF4-FFF2-40B4-BE49-F238E27FC236}">
                <a16:creationId xmlns:a16="http://schemas.microsoft.com/office/drawing/2014/main" id="{C0AC6CD4-68F9-4677-A918-1A68DC0B7220}"/>
              </a:ext>
            </a:extLst>
          </p:cNvPr>
          <p:cNvSpPr txBox="1"/>
          <p:nvPr/>
        </p:nvSpPr>
        <p:spPr>
          <a:xfrm>
            <a:off x="2110417" y="2044799"/>
            <a:ext cx="907582" cy="246221"/>
          </a:xfrm>
          <a:prstGeom prst="rect">
            <a:avLst/>
          </a:prstGeom>
          <a:noFill/>
        </p:spPr>
        <p:txBody>
          <a:bodyPr wrap="square" rtlCol="0">
            <a:spAutoFit/>
          </a:bodyPr>
          <a:lstStyle/>
          <a:p>
            <a:r>
              <a:rPr lang="en-GB" sz="1000" b="1" dirty="0"/>
              <a:t>Wood joints</a:t>
            </a:r>
          </a:p>
        </p:txBody>
      </p:sp>
      <p:sp>
        <p:nvSpPr>
          <p:cNvPr id="303" name="TextBox 302">
            <a:extLst>
              <a:ext uri="{FF2B5EF4-FFF2-40B4-BE49-F238E27FC236}">
                <a16:creationId xmlns:a16="http://schemas.microsoft.com/office/drawing/2014/main" id="{8FE3A483-8467-437B-833A-8B570CEF0C44}"/>
              </a:ext>
            </a:extLst>
          </p:cNvPr>
          <p:cNvSpPr txBox="1"/>
          <p:nvPr/>
        </p:nvSpPr>
        <p:spPr>
          <a:xfrm>
            <a:off x="2797220" y="2780337"/>
            <a:ext cx="1991820" cy="246221"/>
          </a:xfrm>
          <a:prstGeom prst="rect">
            <a:avLst/>
          </a:prstGeom>
          <a:noFill/>
        </p:spPr>
        <p:txBody>
          <a:bodyPr wrap="square" rtlCol="0">
            <a:spAutoFit/>
          </a:bodyPr>
          <a:lstStyle/>
          <a:p>
            <a:r>
              <a:rPr lang="en-GB" sz="1000" b="1" dirty="0"/>
              <a:t>Natural / manufactured timber</a:t>
            </a:r>
          </a:p>
        </p:txBody>
      </p:sp>
      <p:pic>
        <p:nvPicPr>
          <p:cNvPr id="344" name="Picture 343">
            <a:extLst>
              <a:ext uri="{FF2B5EF4-FFF2-40B4-BE49-F238E27FC236}">
                <a16:creationId xmlns:a16="http://schemas.microsoft.com/office/drawing/2014/main" id="{48D62DE5-AED1-3C83-7504-AC222945BD8F}"/>
              </a:ext>
            </a:extLst>
          </p:cNvPr>
          <p:cNvPicPr>
            <a:picLocks noChangeAspect="1"/>
          </p:cNvPicPr>
          <p:nvPr/>
        </p:nvPicPr>
        <p:blipFill>
          <a:blip r:embed="rId20"/>
          <a:stretch>
            <a:fillRect/>
          </a:stretch>
        </p:blipFill>
        <p:spPr>
          <a:xfrm>
            <a:off x="4379856" y="1861236"/>
            <a:ext cx="539051" cy="594467"/>
          </a:xfrm>
          <a:prstGeom prst="rect">
            <a:avLst/>
          </a:prstGeom>
        </p:spPr>
      </p:pic>
      <p:sp>
        <p:nvSpPr>
          <p:cNvPr id="345" name="TextBox 344">
            <a:extLst>
              <a:ext uri="{FF2B5EF4-FFF2-40B4-BE49-F238E27FC236}">
                <a16:creationId xmlns:a16="http://schemas.microsoft.com/office/drawing/2014/main" id="{A3ED93E6-97B4-BAB9-F4DC-A8D250F0F33C}"/>
              </a:ext>
            </a:extLst>
          </p:cNvPr>
          <p:cNvSpPr txBox="1"/>
          <p:nvPr/>
        </p:nvSpPr>
        <p:spPr>
          <a:xfrm>
            <a:off x="2728143" y="1493598"/>
            <a:ext cx="1179988" cy="400110"/>
          </a:xfrm>
          <a:prstGeom prst="rect">
            <a:avLst/>
          </a:prstGeom>
          <a:noFill/>
        </p:spPr>
        <p:txBody>
          <a:bodyPr wrap="square" rtlCol="0">
            <a:spAutoFit/>
          </a:bodyPr>
          <a:lstStyle/>
          <a:p>
            <a:r>
              <a:rPr lang="en-GB" sz="1000" b="1" dirty="0"/>
              <a:t>D&amp;T – Construction</a:t>
            </a:r>
          </a:p>
        </p:txBody>
      </p:sp>
      <p:sp>
        <p:nvSpPr>
          <p:cNvPr id="346" name="TextBox 345">
            <a:extLst>
              <a:ext uri="{FF2B5EF4-FFF2-40B4-BE49-F238E27FC236}">
                <a16:creationId xmlns:a16="http://schemas.microsoft.com/office/drawing/2014/main" id="{D5559D86-FAB4-2A78-3259-2ADEE92DC146}"/>
              </a:ext>
            </a:extLst>
          </p:cNvPr>
          <p:cNvSpPr txBox="1"/>
          <p:nvPr/>
        </p:nvSpPr>
        <p:spPr>
          <a:xfrm>
            <a:off x="1293414" y="22444"/>
            <a:ext cx="1685534" cy="246221"/>
          </a:xfrm>
          <a:prstGeom prst="rect">
            <a:avLst/>
          </a:prstGeom>
          <a:noFill/>
        </p:spPr>
        <p:txBody>
          <a:bodyPr wrap="square" rtlCol="0">
            <a:spAutoFit/>
          </a:bodyPr>
          <a:lstStyle/>
          <a:p>
            <a:r>
              <a:rPr lang="en-GB" sz="1000" b="1" dirty="0"/>
              <a:t>D&amp;T –Design development</a:t>
            </a:r>
          </a:p>
        </p:txBody>
      </p:sp>
      <p:sp>
        <p:nvSpPr>
          <p:cNvPr id="347" name="TextBox 346">
            <a:extLst>
              <a:ext uri="{FF2B5EF4-FFF2-40B4-BE49-F238E27FC236}">
                <a16:creationId xmlns:a16="http://schemas.microsoft.com/office/drawing/2014/main" id="{CE43F08E-A812-7292-A7B8-FB577770A5E1}"/>
              </a:ext>
            </a:extLst>
          </p:cNvPr>
          <p:cNvSpPr txBox="1"/>
          <p:nvPr/>
        </p:nvSpPr>
        <p:spPr>
          <a:xfrm>
            <a:off x="659746" y="2061279"/>
            <a:ext cx="1483522" cy="400110"/>
          </a:xfrm>
          <a:prstGeom prst="rect">
            <a:avLst/>
          </a:prstGeom>
          <a:noFill/>
        </p:spPr>
        <p:txBody>
          <a:bodyPr wrap="square" rtlCol="0">
            <a:spAutoFit/>
          </a:bodyPr>
          <a:lstStyle/>
          <a:p>
            <a:r>
              <a:rPr lang="en-GB" sz="1000" b="1" dirty="0"/>
              <a:t>D&amp;T –Research, design brief, Specification.</a:t>
            </a:r>
          </a:p>
        </p:txBody>
      </p:sp>
      <p:pic>
        <p:nvPicPr>
          <p:cNvPr id="348" name="Picture 347">
            <a:extLst>
              <a:ext uri="{FF2B5EF4-FFF2-40B4-BE49-F238E27FC236}">
                <a16:creationId xmlns:a16="http://schemas.microsoft.com/office/drawing/2014/main" id="{8F59269F-D021-39F3-59CF-A49B979F7C69}"/>
              </a:ext>
            </a:extLst>
          </p:cNvPr>
          <p:cNvPicPr>
            <a:picLocks noChangeAspect="1"/>
          </p:cNvPicPr>
          <p:nvPr/>
        </p:nvPicPr>
        <p:blipFill>
          <a:blip r:embed="rId5"/>
          <a:stretch>
            <a:fillRect/>
          </a:stretch>
        </p:blipFill>
        <p:spPr>
          <a:xfrm>
            <a:off x="788470" y="1701354"/>
            <a:ext cx="442445" cy="343546"/>
          </a:xfrm>
          <a:prstGeom prst="rect">
            <a:avLst/>
          </a:prstGeom>
        </p:spPr>
      </p:pic>
      <p:sp>
        <p:nvSpPr>
          <p:cNvPr id="355" name="TextBox 354">
            <a:extLst>
              <a:ext uri="{FF2B5EF4-FFF2-40B4-BE49-F238E27FC236}">
                <a16:creationId xmlns:a16="http://schemas.microsoft.com/office/drawing/2014/main" id="{5D4E2901-FBF8-4136-BD71-3992C74DB58B}"/>
              </a:ext>
            </a:extLst>
          </p:cNvPr>
          <p:cNvSpPr txBox="1"/>
          <p:nvPr/>
        </p:nvSpPr>
        <p:spPr>
          <a:xfrm>
            <a:off x="3655390" y="2028510"/>
            <a:ext cx="826717" cy="246221"/>
          </a:xfrm>
          <a:prstGeom prst="rect">
            <a:avLst/>
          </a:prstGeom>
          <a:noFill/>
        </p:spPr>
        <p:txBody>
          <a:bodyPr wrap="square" rtlCol="0">
            <a:spAutoFit/>
          </a:bodyPr>
          <a:lstStyle/>
          <a:p>
            <a:r>
              <a:rPr lang="en-GB" sz="1000" b="1" dirty="0"/>
              <a:t>Box Project</a:t>
            </a:r>
          </a:p>
        </p:txBody>
      </p:sp>
      <p:pic>
        <p:nvPicPr>
          <p:cNvPr id="357" name="Picture 4" descr="92 Dovetail Joinery Stock Vectors and Vector Art | Shutterstock">
            <a:extLst>
              <a:ext uri="{FF2B5EF4-FFF2-40B4-BE49-F238E27FC236}">
                <a16:creationId xmlns:a16="http://schemas.microsoft.com/office/drawing/2014/main" id="{99F67221-26AE-4905-D50B-FF5784AD8EAE}"/>
              </a:ext>
            </a:extLst>
          </p:cNvPr>
          <p:cNvPicPr>
            <a:picLocks noChangeAspect="1" noChangeArrowheads="1"/>
          </p:cNvPicPr>
          <p:nvPr/>
        </p:nvPicPr>
        <p:blipFill rotWithShape="1">
          <a:blip r:embed="rId21" cstate="hqprint">
            <a:extLst>
              <a:ext uri="{28A0092B-C50C-407E-A947-70E740481C1C}">
                <a14:useLocalDpi xmlns:a14="http://schemas.microsoft.com/office/drawing/2010/main" val="0"/>
              </a:ext>
            </a:extLst>
          </a:blip>
          <a:srcRect l="16460" t="18717" r="15938" b="16591"/>
          <a:stretch/>
        </p:blipFill>
        <p:spPr bwMode="auto">
          <a:xfrm>
            <a:off x="2915546" y="2000029"/>
            <a:ext cx="409393" cy="391778"/>
          </a:xfrm>
          <a:prstGeom prst="rect">
            <a:avLst/>
          </a:prstGeom>
          <a:noFill/>
          <a:extLst>
            <a:ext uri="{909E8E84-426E-40DD-AFC4-6F175D3DCCD1}">
              <a14:hiddenFill xmlns:a14="http://schemas.microsoft.com/office/drawing/2010/main">
                <a:solidFill>
                  <a:srgbClr val="FFFFFF"/>
                </a:solidFill>
              </a14:hiddenFill>
            </a:ext>
          </a:extLst>
        </p:spPr>
      </p:pic>
      <p:sp>
        <p:nvSpPr>
          <p:cNvPr id="358" name="TextBox 357">
            <a:extLst>
              <a:ext uri="{FF2B5EF4-FFF2-40B4-BE49-F238E27FC236}">
                <a16:creationId xmlns:a16="http://schemas.microsoft.com/office/drawing/2014/main" id="{14C575F8-B8B9-4D30-9294-F06A15B45C4C}"/>
              </a:ext>
            </a:extLst>
          </p:cNvPr>
          <p:cNvSpPr txBox="1"/>
          <p:nvPr/>
        </p:nvSpPr>
        <p:spPr>
          <a:xfrm>
            <a:off x="10834878" y="2923160"/>
            <a:ext cx="952069" cy="400110"/>
          </a:xfrm>
          <a:prstGeom prst="rect">
            <a:avLst/>
          </a:prstGeom>
          <a:noFill/>
        </p:spPr>
        <p:txBody>
          <a:bodyPr wrap="square" rtlCol="0">
            <a:spAutoFit/>
          </a:bodyPr>
          <a:lstStyle/>
          <a:p>
            <a:r>
              <a:rPr lang="en-GB" sz="1000" b="1" dirty="0"/>
              <a:t>FT – Dairy foods </a:t>
            </a:r>
          </a:p>
        </p:txBody>
      </p:sp>
      <p:sp>
        <p:nvSpPr>
          <p:cNvPr id="375" name="TextBox 374">
            <a:extLst>
              <a:ext uri="{FF2B5EF4-FFF2-40B4-BE49-F238E27FC236}">
                <a16:creationId xmlns:a16="http://schemas.microsoft.com/office/drawing/2014/main" id="{E63966CE-247E-45E4-84E4-D154E2E8E3C5}"/>
              </a:ext>
            </a:extLst>
          </p:cNvPr>
          <p:cNvSpPr txBox="1"/>
          <p:nvPr/>
        </p:nvSpPr>
        <p:spPr>
          <a:xfrm>
            <a:off x="10649277" y="2025096"/>
            <a:ext cx="661635" cy="246221"/>
          </a:xfrm>
          <a:prstGeom prst="rect">
            <a:avLst/>
          </a:prstGeom>
          <a:noFill/>
        </p:spPr>
        <p:txBody>
          <a:bodyPr wrap="square" rtlCol="0">
            <a:spAutoFit/>
          </a:bodyPr>
          <a:lstStyle/>
          <a:p>
            <a:r>
              <a:rPr lang="en-GB" sz="1000" b="1" dirty="0"/>
              <a:t>FT - Milk</a:t>
            </a:r>
          </a:p>
        </p:txBody>
      </p:sp>
      <p:sp>
        <p:nvSpPr>
          <p:cNvPr id="377" name="TextBox 376">
            <a:extLst>
              <a:ext uri="{FF2B5EF4-FFF2-40B4-BE49-F238E27FC236}">
                <a16:creationId xmlns:a16="http://schemas.microsoft.com/office/drawing/2014/main" id="{3030F498-17D1-4F44-B590-AB49E2F809F2}"/>
              </a:ext>
            </a:extLst>
          </p:cNvPr>
          <p:cNvSpPr txBox="1"/>
          <p:nvPr/>
        </p:nvSpPr>
        <p:spPr>
          <a:xfrm>
            <a:off x="9157895" y="1942285"/>
            <a:ext cx="1003848" cy="400110"/>
          </a:xfrm>
          <a:prstGeom prst="rect">
            <a:avLst/>
          </a:prstGeom>
          <a:noFill/>
        </p:spPr>
        <p:txBody>
          <a:bodyPr wrap="square" rtlCol="0">
            <a:spAutoFit/>
          </a:bodyPr>
          <a:lstStyle/>
          <a:p>
            <a:r>
              <a:rPr lang="en-GB" sz="1000" b="1" dirty="0"/>
              <a:t>FT - Breakfast muffins</a:t>
            </a:r>
          </a:p>
        </p:txBody>
      </p:sp>
      <p:sp>
        <p:nvSpPr>
          <p:cNvPr id="379" name="TextBox 378">
            <a:extLst>
              <a:ext uri="{FF2B5EF4-FFF2-40B4-BE49-F238E27FC236}">
                <a16:creationId xmlns:a16="http://schemas.microsoft.com/office/drawing/2014/main" id="{B34C9C9D-17BF-448B-B0FE-0B467D0E42AA}"/>
              </a:ext>
            </a:extLst>
          </p:cNvPr>
          <p:cNvSpPr txBox="1"/>
          <p:nvPr/>
        </p:nvSpPr>
        <p:spPr>
          <a:xfrm>
            <a:off x="8088322" y="1969503"/>
            <a:ext cx="1137904" cy="246221"/>
          </a:xfrm>
          <a:prstGeom prst="rect">
            <a:avLst/>
          </a:prstGeom>
          <a:noFill/>
        </p:spPr>
        <p:txBody>
          <a:bodyPr wrap="square" rtlCol="0">
            <a:spAutoFit/>
          </a:bodyPr>
          <a:lstStyle/>
          <a:p>
            <a:r>
              <a:rPr lang="en-GB" sz="1000" b="1" dirty="0"/>
              <a:t>FT -Eggs</a:t>
            </a:r>
          </a:p>
        </p:txBody>
      </p:sp>
      <p:sp>
        <p:nvSpPr>
          <p:cNvPr id="380" name="TextBox 379">
            <a:extLst>
              <a:ext uri="{FF2B5EF4-FFF2-40B4-BE49-F238E27FC236}">
                <a16:creationId xmlns:a16="http://schemas.microsoft.com/office/drawing/2014/main" id="{5D4E2901-FBF8-4136-BD71-3992C74DB58B}"/>
              </a:ext>
            </a:extLst>
          </p:cNvPr>
          <p:cNvSpPr txBox="1"/>
          <p:nvPr/>
        </p:nvSpPr>
        <p:spPr>
          <a:xfrm>
            <a:off x="5564135" y="1948934"/>
            <a:ext cx="1003848" cy="400110"/>
          </a:xfrm>
          <a:prstGeom prst="rect">
            <a:avLst/>
          </a:prstGeom>
          <a:noFill/>
        </p:spPr>
        <p:txBody>
          <a:bodyPr wrap="square" rtlCol="0">
            <a:spAutoFit/>
          </a:bodyPr>
          <a:lstStyle/>
          <a:p>
            <a:r>
              <a:rPr lang="en-GB" sz="1000" b="1" dirty="0">
                <a:solidFill>
                  <a:srgbClr val="FF0000"/>
                </a:solidFill>
              </a:rPr>
              <a:t>End of unit Assessment</a:t>
            </a:r>
          </a:p>
        </p:txBody>
      </p:sp>
      <p:pic>
        <p:nvPicPr>
          <p:cNvPr id="382" name="Picture 381">
            <a:extLst>
              <a:ext uri="{FF2B5EF4-FFF2-40B4-BE49-F238E27FC236}">
                <a16:creationId xmlns:a16="http://schemas.microsoft.com/office/drawing/2014/main" id="{991B64EA-ABB8-F289-40B9-968D29AAE62A}"/>
              </a:ext>
            </a:extLst>
          </p:cNvPr>
          <p:cNvPicPr>
            <a:picLocks noChangeAspect="1"/>
          </p:cNvPicPr>
          <p:nvPr/>
        </p:nvPicPr>
        <p:blipFill>
          <a:blip r:embed="rId22"/>
          <a:stretch>
            <a:fillRect/>
          </a:stretch>
        </p:blipFill>
        <p:spPr>
          <a:xfrm>
            <a:off x="7665817" y="1960345"/>
            <a:ext cx="512108" cy="487722"/>
          </a:xfrm>
          <a:prstGeom prst="rect">
            <a:avLst/>
          </a:prstGeom>
        </p:spPr>
      </p:pic>
      <p:sp>
        <p:nvSpPr>
          <p:cNvPr id="384" name="TextBox 383">
            <a:extLst>
              <a:ext uri="{FF2B5EF4-FFF2-40B4-BE49-F238E27FC236}">
                <a16:creationId xmlns:a16="http://schemas.microsoft.com/office/drawing/2014/main" id="{266C050F-5471-0214-925A-0F3D8616DA42}"/>
              </a:ext>
            </a:extLst>
          </p:cNvPr>
          <p:cNvSpPr txBox="1"/>
          <p:nvPr/>
        </p:nvSpPr>
        <p:spPr>
          <a:xfrm>
            <a:off x="6656587" y="2902832"/>
            <a:ext cx="1137904" cy="246221"/>
          </a:xfrm>
          <a:prstGeom prst="rect">
            <a:avLst/>
          </a:prstGeom>
          <a:noFill/>
        </p:spPr>
        <p:txBody>
          <a:bodyPr wrap="square" rtlCol="0">
            <a:spAutoFit/>
          </a:bodyPr>
          <a:lstStyle/>
          <a:p>
            <a:r>
              <a:rPr lang="en-GB" sz="1000" b="1" dirty="0"/>
              <a:t>FT - Meat</a:t>
            </a:r>
          </a:p>
        </p:txBody>
      </p:sp>
      <p:sp>
        <p:nvSpPr>
          <p:cNvPr id="385" name="TextBox 384">
            <a:extLst>
              <a:ext uri="{FF2B5EF4-FFF2-40B4-BE49-F238E27FC236}">
                <a16:creationId xmlns:a16="http://schemas.microsoft.com/office/drawing/2014/main" id="{12131157-048A-2FC0-A2F5-4C7B27DE89D9}"/>
              </a:ext>
            </a:extLst>
          </p:cNvPr>
          <p:cNvSpPr txBox="1"/>
          <p:nvPr/>
        </p:nvSpPr>
        <p:spPr>
          <a:xfrm>
            <a:off x="6472401" y="1986322"/>
            <a:ext cx="1137904" cy="246221"/>
          </a:xfrm>
          <a:prstGeom prst="rect">
            <a:avLst/>
          </a:prstGeom>
          <a:noFill/>
        </p:spPr>
        <p:txBody>
          <a:bodyPr wrap="square" rtlCol="0">
            <a:spAutoFit/>
          </a:bodyPr>
          <a:lstStyle/>
          <a:p>
            <a:r>
              <a:rPr lang="en-GB" sz="1000" b="1" dirty="0"/>
              <a:t>FT - Sausage Rolls</a:t>
            </a:r>
          </a:p>
        </p:txBody>
      </p:sp>
      <p:pic>
        <p:nvPicPr>
          <p:cNvPr id="388" name="Picture 387">
            <a:extLst>
              <a:ext uri="{FF2B5EF4-FFF2-40B4-BE49-F238E27FC236}">
                <a16:creationId xmlns:a16="http://schemas.microsoft.com/office/drawing/2014/main" id="{DF4DAF5E-E978-50FD-66D0-B535EBA80B64}"/>
              </a:ext>
            </a:extLst>
          </p:cNvPr>
          <p:cNvPicPr>
            <a:picLocks noChangeAspect="1"/>
          </p:cNvPicPr>
          <p:nvPr/>
        </p:nvPicPr>
        <p:blipFill>
          <a:blip r:embed="rId23"/>
          <a:stretch>
            <a:fillRect/>
          </a:stretch>
        </p:blipFill>
        <p:spPr>
          <a:xfrm>
            <a:off x="11434579" y="1776734"/>
            <a:ext cx="692201" cy="692201"/>
          </a:xfrm>
          <a:prstGeom prst="rect">
            <a:avLst/>
          </a:prstGeom>
        </p:spPr>
      </p:pic>
      <p:pic>
        <p:nvPicPr>
          <p:cNvPr id="389" name="Picture 388">
            <a:extLst>
              <a:ext uri="{FF2B5EF4-FFF2-40B4-BE49-F238E27FC236}">
                <a16:creationId xmlns:a16="http://schemas.microsoft.com/office/drawing/2014/main" id="{F9260A5E-76B0-743A-31E1-99BDF2999EE8}"/>
              </a:ext>
            </a:extLst>
          </p:cNvPr>
          <p:cNvPicPr>
            <a:picLocks noChangeAspect="1"/>
          </p:cNvPicPr>
          <p:nvPr/>
        </p:nvPicPr>
        <p:blipFill rotWithShape="1">
          <a:blip r:embed="rId24"/>
          <a:srcRect l="23161" t="25084" r="23009" b="24282"/>
          <a:stretch/>
        </p:blipFill>
        <p:spPr>
          <a:xfrm>
            <a:off x="9998602" y="1884833"/>
            <a:ext cx="531033" cy="499500"/>
          </a:xfrm>
          <a:prstGeom prst="rect">
            <a:avLst/>
          </a:prstGeom>
        </p:spPr>
      </p:pic>
      <p:pic>
        <p:nvPicPr>
          <p:cNvPr id="391" name="Picture 390">
            <a:extLst>
              <a:ext uri="{FF2B5EF4-FFF2-40B4-BE49-F238E27FC236}">
                <a16:creationId xmlns:a16="http://schemas.microsoft.com/office/drawing/2014/main" id="{9A1210AA-E4F0-5A4D-474B-DE2B5FFAA1F1}"/>
              </a:ext>
            </a:extLst>
          </p:cNvPr>
          <p:cNvPicPr>
            <a:picLocks noChangeAspect="1"/>
          </p:cNvPicPr>
          <p:nvPr/>
        </p:nvPicPr>
        <p:blipFill>
          <a:blip r:embed="rId25"/>
          <a:stretch>
            <a:fillRect/>
          </a:stretch>
        </p:blipFill>
        <p:spPr>
          <a:xfrm>
            <a:off x="7311797" y="2732146"/>
            <a:ext cx="468033" cy="468033"/>
          </a:xfrm>
          <a:prstGeom prst="rect">
            <a:avLst/>
          </a:prstGeom>
        </p:spPr>
      </p:pic>
      <p:sp>
        <p:nvSpPr>
          <p:cNvPr id="8" name="TextBox 7">
            <a:extLst>
              <a:ext uri="{FF2B5EF4-FFF2-40B4-BE49-F238E27FC236}">
                <a16:creationId xmlns:a16="http://schemas.microsoft.com/office/drawing/2014/main" id="{314FDF6D-D041-C5B3-2DC9-3BF95A6E834E}"/>
              </a:ext>
            </a:extLst>
          </p:cNvPr>
          <p:cNvSpPr txBox="1"/>
          <p:nvPr/>
        </p:nvSpPr>
        <p:spPr>
          <a:xfrm>
            <a:off x="4823471" y="4394695"/>
            <a:ext cx="720053" cy="400110"/>
          </a:xfrm>
          <a:prstGeom prst="rect">
            <a:avLst/>
          </a:prstGeom>
          <a:noFill/>
        </p:spPr>
        <p:txBody>
          <a:bodyPr wrap="square" rtlCol="0">
            <a:spAutoFit/>
          </a:bodyPr>
          <a:lstStyle/>
          <a:p>
            <a:r>
              <a:rPr lang="en-GB" sz="1000" b="1" dirty="0"/>
              <a:t>FT - Flapjacks</a:t>
            </a:r>
          </a:p>
        </p:txBody>
      </p:sp>
      <p:sp>
        <p:nvSpPr>
          <p:cNvPr id="9" name="TextBox 8">
            <a:extLst>
              <a:ext uri="{FF2B5EF4-FFF2-40B4-BE49-F238E27FC236}">
                <a16:creationId xmlns:a16="http://schemas.microsoft.com/office/drawing/2014/main" id="{110FCE4C-5358-16B0-E07A-D59DA30DA67B}"/>
              </a:ext>
            </a:extLst>
          </p:cNvPr>
          <p:cNvSpPr txBox="1"/>
          <p:nvPr/>
        </p:nvSpPr>
        <p:spPr>
          <a:xfrm>
            <a:off x="5480434" y="4256992"/>
            <a:ext cx="1125592" cy="400110"/>
          </a:xfrm>
          <a:prstGeom prst="rect">
            <a:avLst/>
          </a:prstGeom>
          <a:noFill/>
        </p:spPr>
        <p:txBody>
          <a:bodyPr wrap="square" rtlCol="0">
            <a:spAutoFit/>
          </a:bodyPr>
          <a:lstStyle/>
          <a:p>
            <a:r>
              <a:rPr lang="en-GB" sz="1000" b="1" dirty="0"/>
              <a:t>FT - Using the hob / conduction</a:t>
            </a:r>
          </a:p>
        </p:txBody>
      </p:sp>
      <p:pic>
        <p:nvPicPr>
          <p:cNvPr id="10" name="Picture 9">
            <a:extLst>
              <a:ext uri="{FF2B5EF4-FFF2-40B4-BE49-F238E27FC236}">
                <a16:creationId xmlns:a16="http://schemas.microsoft.com/office/drawing/2014/main" id="{8208664F-9C62-4335-47C7-C95D3B982BCD}"/>
              </a:ext>
            </a:extLst>
          </p:cNvPr>
          <p:cNvPicPr>
            <a:picLocks noChangeAspect="1"/>
          </p:cNvPicPr>
          <p:nvPr/>
        </p:nvPicPr>
        <p:blipFill>
          <a:blip r:embed="rId26"/>
          <a:stretch>
            <a:fillRect/>
          </a:stretch>
        </p:blipFill>
        <p:spPr>
          <a:xfrm>
            <a:off x="5716672" y="4670307"/>
            <a:ext cx="341406" cy="347502"/>
          </a:xfrm>
          <a:prstGeom prst="rect">
            <a:avLst/>
          </a:prstGeom>
        </p:spPr>
      </p:pic>
      <p:pic>
        <p:nvPicPr>
          <p:cNvPr id="12" name="Picture 11">
            <a:extLst>
              <a:ext uri="{FF2B5EF4-FFF2-40B4-BE49-F238E27FC236}">
                <a16:creationId xmlns:a16="http://schemas.microsoft.com/office/drawing/2014/main" id="{81064AB5-8BA8-B7C8-1DD5-52DD25C53C90}"/>
              </a:ext>
            </a:extLst>
          </p:cNvPr>
          <p:cNvPicPr>
            <a:picLocks noChangeAspect="1"/>
          </p:cNvPicPr>
          <p:nvPr/>
        </p:nvPicPr>
        <p:blipFill rotWithShape="1">
          <a:blip r:embed="rId27"/>
          <a:srcRect l="11462" t="20561" r="8624" b="22640"/>
          <a:stretch/>
        </p:blipFill>
        <p:spPr>
          <a:xfrm>
            <a:off x="4187749" y="4392827"/>
            <a:ext cx="691271" cy="422299"/>
          </a:xfrm>
          <a:prstGeom prst="rect">
            <a:avLst/>
          </a:prstGeom>
        </p:spPr>
      </p:pic>
    </p:spTree>
    <p:extLst>
      <p:ext uri="{BB962C8B-B14F-4D97-AF65-F5344CB8AC3E}">
        <p14:creationId xmlns:p14="http://schemas.microsoft.com/office/powerpoint/2010/main" val="1702757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932</TotalTime>
  <Words>514</Words>
  <Application>Microsoft Office PowerPoint</Application>
  <PresentationFormat>Widescreen</PresentationFormat>
  <Paragraphs>142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Walker</dc:creator>
  <cp:lastModifiedBy>Lee Anderton</cp:lastModifiedBy>
  <cp:revision>31</cp:revision>
  <cp:lastPrinted>2025-05-13T11:04:09Z</cp:lastPrinted>
  <dcterms:created xsi:type="dcterms:W3CDTF">2024-07-08T18:29:31Z</dcterms:created>
  <dcterms:modified xsi:type="dcterms:W3CDTF">2025-05-13T11:04:09Z</dcterms:modified>
</cp:coreProperties>
</file>