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8" r:id="rId6"/>
    <p:sldId id="269" r:id="rId7"/>
    <p:sldId id="270" r:id="rId8"/>
    <p:sldId id="271" r:id="rId9"/>
    <p:sldId id="272" r:id="rId10"/>
    <p:sldId id="273" r:id="rId11"/>
    <p:sldId id="264"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76" d="100"/>
          <a:sy n="76" d="100"/>
        </p:scale>
        <p:origin x="126" y="7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5866238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824034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C23C2DC-26D1-461C-8ECD-66D550E1D025}"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00966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C23C2DC-26D1-461C-8ECD-66D550E1D025}" type="datetimeFigureOut">
              <a:rPr lang="en-GB" smtClean="0"/>
              <a:t>19/03/2024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6402143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C23C2DC-26D1-461C-8ECD-66D550E1D025}" type="datetimeFigureOut">
              <a:rPr lang="en-GB" smtClean="0"/>
              <a:t>19/03/2024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5232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C23C2DC-26D1-461C-8ECD-66D550E1D025}" type="datetimeFigureOut">
              <a:rPr lang="en-GB" smtClean="0"/>
              <a:t>19/03/2024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2464861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3C2DC-26D1-461C-8ECD-66D550E1D025}" type="datetimeFigureOut">
              <a:rPr lang="en-GB" smtClean="0"/>
              <a:t>19/03/2024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464920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19/03/2024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108551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C23C2DC-26D1-461C-8ECD-66D550E1D025}" type="datetimeFigureOut">
              <a:rPr lang="en-GB" smtClean="0"/>
              <a:t>19/03/2024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31887874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285350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C23C2DC-26D1-461C-8ECD-66D550E1D025}" type="datetimeFigureOut">
              <a:rPr lang="en-GB" smtClean="0"/>
              <a:t>19/03/2024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5F4463-6031-451B-9E37-516C997A2E89}" type="slidenum">
              <a:rPr lang="en-GB" smtClean="0"/>
              <a:t>‹#›</a:t>
            </a:fld>
            <a:endParaRPr lang="en-GB"/>
          </a:p>
        </p:txBody>
      </p:sp>
    </p:spTree>
    <p:extLst>
      <p:ext uri="{BB962C8B-B14F-4D97-AF65-F5344CB8AC3E}">
        <p14:creationId xmlns:p14="http://schemas.microsoft.com/office/powerpoint/2010/main" val="159840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3C2DC-26D1-461C-8ECD-66D550E1D025}" type="datetimeFigureOut">
              <a:rPr lang="en-GB" smtClean="0"/>
              <a:t>19/03/2024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5F4463-6031-451B-9E37-516C997A2E89}" type="slidenum">
              <a:rPr lang="en-GB" smtClean="0"/>
              <a:t>‹#›</a:t>
            </a:fld>
            <a:endParaRPr lang="en-GB"/>
          </a:p>
        </p:txBody>
      </p:sp>
    </p:spTree>
    <p:extLst>
      <p:ext uri="{BB962C8B-B14F-4D97-AF65-F5344CB8AC3E}">
        <p14:creationId xmlns:p14="http://schemas.microsoft.com/office/powerpoint/2010/main" val="32806030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tiff"/></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tif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pic>
        <p:nvPicPr>
          <p:cNvPr id="1026" name="Picture 2" descr="British Values @ SMCC - South Molton Community Colle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4983" y="2171700"/>
            <a:ext cx="7449230" cy="39269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5181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049337"/>
          </a:xfrm>
        </p:spPr>
        <p:txBody>
          <a:bodyPr/>
          <a:lstStyle/>
          <a:p>
            <a:r>
              <a:rPr lang="en-GB" b="1" dirty="0" smtClean="0">
                <a:solidFill>
                  <a:srgbClr val="002060"/>
                </a:solidFill>
                <a:latin typeface="Arial" panose="020B0604020202020204" pitchFamily="34" charset="0"/>
                <a:cs typeface="Arial" panose="020B0604020202020204" pitchFamily="34" charset="0"/>
              </a:rPr>
              <a:t>British Values</a:t>
            </a:r>
            <a:endParaRPr lang="en-GB" b="1" dirty="0">
              <a:solidFill>
                <a:srgbClr val="002060"/>
              </a:solidFill>
              <a:latin typeface="Arial" panose="020B0604020202020204" pitchFamily="34" charset="0"/>
              <a:cs typeface="Arial" panose="020B0604020202020204" pitchFamily="34" charset="0"/>
            </a:endParaRPr>
          </a:p>
        </p:txBody>
      </p:sp>
      <p:sp>
        <p:nvSpPr>
          <p:cNvPr id="4" name="Title 1"/>
          <p:cNvSpPr txBox="1">
            <a:spLocks/>
          </p:cNvSpPr>
          <p:nvPr/>
        </p:nvSpPr>
        <p:spPr>
          <a:xfrm>
            <a:off x="1524000" y="2661557"/>
            <a:ext cx="9144000" cy="2416629"/>
          </a:xfrm>
          <a:prstGeom prst="rect">
            <a:avLst/>
          </a:prstGeom>
        </p:spPr>
        <p:txBody>
          <a:bodyPr vert="horz" lIns="91440" tIns="45720" rIns="91440" bIns="45720" rtlCol="0" anchor="b">
            <a:normAutofit fontScale="92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b="1" dirty="0" smtClean="0">
                <a:solidFill>
                  <a:srgbClr val="002060"/>
                </a:solidFill>
                <a:latin typeface="Arial" panose="020B0604020202020204" pitchFamily="34" charset="0"/>
                <a:cs typeface="Arial" panose="020B0604020202020204" pitchFamily="34" charset="0"/>
              </a:rPr>
              <a:t>During the next half term we will be talking about British Values. These are the 5 core ideas that are most important to British people. We will focus on one each week. Today we will be looking at individual liberty.</a:t>
            </a:r>
            <a:endParaRPr lang="en-GB" sz="36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078513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6"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What is individual liberty?</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7" name="Rectangle 6"/>
          <p:cNvSpPr/>
          <p:nvPr/>
        </p:nvSpPr>
        <p:spPr>
          <a:xfrm>
            <a:off x="2324100" y="2413235"/>
            <a:ext cx="7454900" cy="26694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pPr>
            <a:r>
              <a:rPr lang="en-GB" altLang="en-US" sz="2800" dirty="0" smtClean="0">
                <a:solidFill>
                  <a:schemeClr val="tx1"/>
                </a:solidFill>
                <a:ea typeface="ＭＳ Ｐゴシック" panose="020B0600070205080204" pitchFamily="34" charset="-128"/>
                <a:cs typeface="Twinkl" panose="02000000000000000000" pitchFamily="2" charset="77"/>
              </a:rPr>
              <a:t>Another word for individual liberty is freedom. The freedom to make our own choices about ourselves. This could be how we look, what we like, who we associate with, what we wear or what we eat.</a:t>
            </a:r>
          </a:p>
          <a:p>
            <a:pPr algn="ctr">
              <a:spcBef>
                <a:spcPct val="0"/>
              </a:spcBef>
            </a:pPr>
            <a:r>
              <a:rPr lang="en-GB" sz="2800" dirty="0" smtClean="0">
                <a:solidFill>
                  <a:schemeClr val="tx1"/>
                </a:solidFill>
                <a:ea typeface="ＭＳ Ｐゴシック" panose="020B0600070205080204" pitchFamily="34" charset="-128"/>
              </a:rPr>
              <a:t>We also have life choices such as what job we do or who we vote for. Nobody else can make these decisions for us.</a:t>
            </a:r>
            <a:endParaRPr lang="en-GB" sz="1600" dirty="0"/>
          </a:p>
        </p:txBody>
      </p:sp>
    </p:spTree>
    <p:extLst>
      <p:ext uri="{BB962C8B-B14F-4D97-AF65-F5344CB8AC3E}">
        <p14:creationId xmlns:p14="http://schemas.microsoft.com/office/powerpoint/2010/main" val="981691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Does individual liberty mean I can do what I want?</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5872162"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ct val="0"/>
              </a:spcBef>
            </a:pPr>
            <a:r>
              <a:rPr lang="en-GB" altLang="en-US" sz="2400" dirty="0" smtClean="0">
                <a:solidFill>
                  <a:schemeClr val="tx1"/>
                </a:solidFill>
              </a:rPr>
              <a:t>It depends. If you make choices which impact other people then this could show a lack of respect to others or even break the law. This would then disregard the other British Values we have discussed before and could impact </a:t>
            </a:r>
            <a:r>
              <a:rPr lang="en-GB" altLang="en-US" sz="2400" dirty="0" smtClean="0">
                <a:solidFill>
                  <a:schemeClr val="tx1"/>
                </a:solidFill>
              </a:rPr>
              <a:t>other people’s </a:t>
            </a:r>
            <a:r>
              <a:rPr lang="en-GB" altLang="en-US" sz="2400" dirty="0" smtClean="0">
                <a:solidFill>
                  <a:schemeClr val="tx1"/>
                </a:solidFill>
              </a:rPr>
              <a:t>human rights.</a:t>
            </a:r>
          </a:p>
          <a:p>
            <a:pPr>
              <a:spcBef>
                <a:spcPct val="0"/>
              </a:spcBef>
            </a:pPr>
            <a:r>
              <a:rPr lang="en-GB" altLang="en-US" sz="2400" dirty="0" smtClean="0">
                <a:solidFill>
                  <a:schemeClr val="tx1"/>
                </a:solidFill>
              </a:rPr>
              <a:t>Look at the following examples and decide whether they are impacting on the human rights of others.</a:t>
            </a:r>
            <a:endParaRPr lang="en-GB" altLang="en-US" sz="2400" dirty="0">
              <a:solidFill>
                <a:schemeClr val="tx1"/>
              </a:solidFill>
            </a:endParaRPr>
          </a:p>
          <a:p>
            <a:pPr algn="ctr"/>
            <a:endParaRPr lang="en-GB" sz="1600" dirty="0"/>
          </a:p>
        </p:txBody>
      </p:sp>
      <p:pic>
        <p:nvPicPr>
          <p:cNvPr id="1028" name="Picture 4" descr="Freedom Poster on Beh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48562" y="2092877"/>
            <a:ext cx="2738165" cy="3870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7843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Does individual liberty mean I can do what I want?</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43942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Katya has set up a book club. She has said that the only people allowed to join are girls with blonde hair.</a:t>
            </a:r>
          </a:p>
          <a:p>
            <a:pPr algn="ctr"/>
            <a:endParaRPr lang="en-GB" sz="1600" dirty="0"/>
          </a:p>
        </p:txBody>
      </p:sp>
      <p:pic>
        <p:nvPicPr>
          <p:cNvPr id="2050" name="Picture 2" descr="[100+] Cool Girl Cartoon Wallpapers | Wallpapers.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26276" y="2092878"/>
            <a:ext cx="3184525" cy="3896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690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Does individual liberty mean I can do what I want?</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43942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err="1">
                <a:solidFill>
                  <a:schemeClr val="tx1"/>
                </a:solidFill>
              </a:rPr>
              <a:t>Thamid</a:t>
            </a:r>
            <a:r>
              <a:rPr lang="en-GB" sz="2400" dirty="0">
                <a:solidFill>
                  <a:schemeClr val="tx1"/>
                </a:solidFill>
              </a:rPr>
              <a:t> is telling the class about a festival his family recently celebrated. Tia listens with interest.</a:t>
            </a:r>
          </a:p>
          <a:p>
            <a:pPr algn="ctr"/>
            <a:endParaRPr lang="en-GB" sz="1600" dirty="0"/>
          </a:p>
        </p:txBody>
      </p:sp>
      <p:grpSp>
        <p:nvGrpSpPr>
          <p:cNvPr id="6" name="Group 5">
            <a:extLst>
              <a:ext uri="{FF2B5EF4-FFF2-40B4-BE49-F238E27FC236}">
                <a16:creationId xmlns:a16="http://schemas.microsoft.com/office/drawing/2014/main" id="{B95CCA78-D2D1-C49F-E2D7-9C4C98339F55}"/>
              </a:ext>
            </a:extLst>
          </p:cNvPr>
          <p:cNvGrpSpPr/>
          <p:nvPr/>
        </p:nvGrpSpPr>
        <p:grpSpPr>
          <a:xfrm>
            <a:off x="6392877" y="2732998"/>
            <a:ext cx="3308088" cy="2959225"/>
            <a:chOff x="1682176" y="3659706"/>
            <a:chExt cx="2743056" cy="2453780"/>
          </a:xfrm>
        </p:grpSpPr>
        <p:pic>
          <p:nvPicPr>
            <p:cNvPr id="7" name="Picture 6" descr="A picture containing text&#10;&#10;Description automatically generated">
              <a:extLst>
                <a:ext uri="{FF2B5EF4-FFF2-40B4-BE49-F238E27FC236}">
                  <a16:creationId xmlns:a16="http://schemas.microsoft.com/office/drawing/2014/main" id="{5D0DFF6A-F5CF-7580-4A64-C4F535AAB1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77742" y="3659706"/>
              <a:ext cx="1447490" cy="2453780"/>
            </a:xfrm>
            <a:prstGeom prst="rect">
              <a:avLst/>
            </a:prstGeom>
          </p:spPr>
        </p:pic>
        <p:pic>
          <p:nvPicPr>
            <p:cNvPr id="9" name="Picture 8" descr="A picture containing doll&#10;&#10;Description automatically generated">
              <a:extLst>
                <a:ext uri="{FF2B5EF4-FFF2-40B4-BE49-F238E27FC236}">
                  <a16:creationId xmlns:a16="http://schemas.microsoft.com/office/drawing/2014/main" id="{52A3D6FA-9824-5B86-573F-ABB19A7ABE1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82176" y="3659706"/>
              <a:ext cx="1235340" cy="2453780"/>
            </a:xfrm>
            <a:prstGeom prst="rect">
              <a:avLst/>
            </a:prstGeom>
          </p:spPr>
        </p:pic>
      </p:grpSp>
    </p:spTree>
    <p:extLst>
      <p:ext uri="{BB962C8B-B14F-4D97-AF65-F5344CB8AC3E}">
        <p14:creationId xmlns:p14="http://schemas.microsoft.com/office/powerpoint/2010/main" val="399042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xit" presetSubtype="0" fill="hold" nodeType="withEffect">
                                  <p:stCondLst>
                                    <p:cond delay="0"/>
                                  </p:stCondLst>
                                  <p:childTnLst>
                                    <p:animEffect transition="out" filter="fade">
                                      <p:cBhvr>
                                        <p:cTn id="12" dur="500"/>
                                        <p:tgtEl>
                                          <p:spTgt spid="6"/>
                                        </p:tgtEl>
                                      </p:cBhvr>
                                    </p:animEffect>
                                    <p:set>
                                      <p:cBhvr>
                                        <p:cTn id="13"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Does individual liberty mean I can do what I want?</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43942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Julio has written a private letter to a friend. Another child in his class takes it and reads it out to his group of friends. </a:t>
            </a:r>
          </a:p>
          <a:p>
            <a:pPr algn="ctr"/>
            <a:endParaRPr lang="en-GB" sz="1600" dirty="0"/>
          </a:p>
        </p:txBody>
      </p:sp>
      <p:pic>
        <p:nvPicPr>
          <p:cNvPr id="3074" name="Picture 2" descr="Stylish Cute Teen Boy - Vector Cartoon Illustration Royalty-Free Stock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75627" y="1757640"/>
            <a:ext cx="2241423" cy="4038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72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Does individual liberty mean I can do what I want?</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2324100"/>
            <a:ext cx="4394200" cy="336812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Lucia and Jose are exploring what clubs are available at the local leisure centre. They read the information leaflet carefully and sign up for ones they are interested in. </a:t>
            </a:r>
          </a:p>
          <a:p>
            <a:pPr algn="ctr"/>
            <a:endParaRPr lang="en-GB" sz="1600" dirty="0"/>
          </a:p>
        </p:txBody>
      </p:sp>
      <p:pic>
        <p:nvPicPr>
          <p:cNvPr id="6" name="Picture 5">
            <a:extLst>
              <a:ext uri="{FF2B5EF4-FFF2-40B4-BE49-F238E27FC236}">
                <a16:creationId xmlns:a16="http://schemas.microsoft.com/office/drawing/2014/main" id="{5D0DFF6A-F5CF-7580-4A64-C4F535AAB11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402348" y="2965645"/>
            <a:ext cx="3183948" cy="2085031"/>
          </a:xfrm>
          <a:prstGeom prst="rect">
            <a:avLst/>
          </a:prstGeom>
        </p:spPr>
      </p:pic>
    </p:spTree>
    <p:extLst>
      <p:ext uri="{BB962C8B-B14F-4D97-AF65-F5344CB8AC3E}">
        <p14:creationId xmlns:p14="http://schemas.microsoft.com/office/powerpoint/2010/main" val="3865321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Our own individual liberty</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1897638"/>
            <a:ext cx="8788400" cy="167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2060"/>
                </a:solidFill>
              </a:rPr>
              <a:t>Enjoying our own individual liberty is about believing that we have the freedom to express ourselves and live our lives in a way we choose. It is important that this is done with respect for the individual liberty and human rights of others. </a:t>
            </a:r>
          </a:p>
          <a:p>
            <a:r>
              <a:rPr lang="en-GB" sz="2400" b="1" dirty="0" smtClean="0">
                <a:solidFill>
                  <a:srgbClr val="002060"/>
                </a:solidFill>
              </a:rPr>
              <a:t>Think </a:t>
            </a:r>
            <a:r>
              <a:rPr lang="en-GB" sz="2400" b="1" dirty="0">
                <a:solidFill>
                  <a:srgbClr val="002060"/>
                </a:solidFill>
              </a:rPr>
              <a:t>for a moment about what this might look like.</a:t>
            </a:r>
          </a:p>
          <a:p>
            <a:pPr algn="ctr"/>
            <a:endParaRPr lang="en-GB" sz="1600" dirty="0">
              <a:solidFill>
                <a:srgbClr val="002060"/>
              </a:solidFill>
            </a:endParaRPr>
          </a:p>
        </p:txBody>
      </p:sp>
      <p:sp>
        <p:nvSpPr>
          <p:cNvPr id="9" name="Rectangle 8">
            <a:extLst>
              <a:ext uri="{FF2B5EF4-FFF2-40B4-BE49-F238E27FC236}">
                <a16:creationId xmlns:a16="http://schemas.microsoft.com/office/drawing/2014/main" id="{01585B76-CF93-8D8F-43E3-71FB36D6B71D}"/>
              </a:ext>
            </a:extLst>
          </p:cNvPr>
          <p:cNvSpPr/>
          <p:nvPr/>
        </p:nvSpPr>
        <p:spPr>
          <a:xfrm>
            <a:off x="1847151" y="3751838"/>
            <a:ext cx="3740849" cy="699404"/>
          </a:xfrm>
          <a:prstGeom prst="rect">
            <a:avLst/>
          </a:prstGeom>
        </p:spPr>
        <p:txBody>
          <a:bodyPr wrap="square" lIns="0" tIns="72000" rIns="0" bIns="72000">
            <a:spAutoFit/>
          </a:bodyPr>
          <a:lstStyle/>
          <a:p>
            <a:pPr marL="285750" indent="-285750">
              <a:buFont typeface="Arial" panose="020B0604020202020204" pitchFamily="34" charset="0"/>
              <a:buChar char="•"/>
            </a:pPr>
            <a:r>
              <a:rPr lang="en-GB" dirty="0"/>
              <a:t>We can make choices about what activities we enjoy.</a:t>
            </a:r>
            <a:endParaRPr lang="en-GB" b="1" dirty="0"/>
          </a:p>
        </p:txBody>
      </p:sp>
      <p:sp>
        <p:nvSpPr>
          <p:cNvPr id="10" name="Rectangle 9">
            <a:extLst>
              <a:ext uri="{FF2B5EF4-FFF2-40B4-BE49-F238E27FC236}">
                <a16:creationId xmlns:a16="http://schemas.microsoft.com/office/drawing/2014/main" id="{DA6BCE94-A150-9EE6-50F3-7F6DCD8EE43F}"/>
              </a:ext>
            </a:extLst>
          </p:cNvPr>
          <p:cNvSpPr/>
          <p:nvPr/>
        </p:nvSpPr>
        <p:spPr>
          <a:xfrm>
            <a:off x="5943599" y="3751838"/>
            <a:ext cx="3740849" cy="699404"/>
          </a:xfrm>
          <a:prstGeom prst="rect">
            <a:avLst/>
          </a:prstGeom>
        </p:spPr>
        <p:txBody>
          <a:bodyPr wrap="square" lIns="0" tIns="72000" rIns="0" bIns="72000">
            <a:spAutoFit/>
          </a:bodyPr>
          <a:lstStyle/>
          <a:p>
            <a:pPr marL="285750" indent="-285750">
              <a:buFont typeface="Arial" panose="020B0604020202020204" pitchFamily="34" charset="0"/>
              <a:buChar char="•"/>
            </a:pPr>
            <a:r>
              <a:rPr lang="en-GB" dirty="0"/>
              <a:t>We can share our views respectfully with others.</a:t>
            </a:r>
            <a:endParaRPr lang="en-GB" b="1" dirty="0"/>
          </a:p>
        </p:txBody>
      </p:sp>
      <p:sp>
        <p:nvSpPr>
          <p:cNvPr id="11" name="Rectangle 10">
            <a:extLst>
              <a:ext uri="{FF2B5EF4-FFF2-40B4-BE49-F238E27FC236}">
                <a16:creationId xmlns:a16="http://schemas.microsoft.com/office/drawing/2014/main" id="{1763F357-1DC5-EFA0-E4E3-40160AF5C8E6}"/>
              </a:ext>
            </a:extLst>
          </p:cNvPr>
          <p:cNvSpPr/>
          <p:nvPr/>
        </p:nvSpPr>
        <p:spPr>
          <a:xfrm>
            <a:off x="1847150" y="4944874"/>
            <a:ext cx="3740849" cy="699404"/>
          </a:xfrm>
          <a:prstGeom prst="rect">
            <a:avLst/>
          </a:prstGeom>
        </p:spPr>
        <p:txBody>
          <a:bodyPr wrap="square" lIns="0" tIns="72000" rIns="0" bIns="72000">
            <a:spAutoFit/>
          </a:bodyPr>
          <a:lstStyle/>
          <a:p>
            <a:pPr marL="285750" indent="-285750">
              <a:buFont typeface="Arial" panose="020B0604020202020204" pitchFamily="34" charset="0"/>
              <a:buChar char="•"/>
            </a:pPr>
            <a:r>
              <a:rPr lang="en-GB" dirty="0"/>
              <a:t>We can explore topics that interest us to learn more.</a:t>
            </a:r>
            <a:endParaRPr lang="en-GB" b="1" dirty="0"/>
          </a:p>
        </p:txBody>
      </p:sp>
      <p:sp>
        <p:nvSpPr>
          <p:cNvPr id="13" name="Rectangle 12">
            <a:extLst>
              <a:ext uri="{FF2B5EF4-FFF2-40B4-BE49-F238E27FC236}">
                <a16:creationId xmlns:a16="http://schemas.microsoft.com/office/drawing/2014/main" id="{AD36728F-483E-94FD-94FD-981EF66F2A11}"/>
              </a:ext>
            </a:extLst>
          </p:cNvPr>
          <p:cNvSpPr/>
          <p:nvPr/>
        </p:nvSpPr>
        <p:spPr>
          <a:xfrm>
            <a:off x="5943599" y="4944874"/>
            <a:ext cx="3740849" cy="699404"/>
          </a:xfrm>
          <a:prstGeom prst="rect">
            <a:avLst/>
          </a:prstGeom>
        </p:spPr>
        <p:txBody>
          <a:bodyPr wrap="square" lIns="0" tIns="72000" rIns="0" bIns="72000">
            <a:spAutoFit/>
          </a:bodyPr>
          <a:lstStyle/>
          <a:p>
            <a:pPr marL="285750" indent="-285750">
              <a:buFont typeface="Arial" panose="020B0604020202020204" pitchFamily="34" charset="0"/>
              <a:buChar char="•"/>
            </a:pPr>
            <a:r>
              <a:rPr lang="en-GB" dirty="0"/>
              <a:t>We can choose to keep certain things private.</a:t>
            </a:r>
            <a:endParaRPr lang="en-GB" b="1" dirty="0"/>
          </a:p>
        </p:txBody>
      </p:sp>
    </p:spTree>
    <p:extLst>
      <p:ext uri="{BB962C8B-B14F-4D97-AF65-F5344CB8AC3E}">
        <p14:creationId xmlns:p14="http://schemas.microsoft.com/office/powerpoint/2010/main" val="743040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left)">
                                      <p:cBhvr>
                                        <p:cTn id="25" dur="500"/>
                                        <p:tgtEl>
                                          <p:spTgt spid="13"/>
                                        </p:tgtEl>
                                      </p:cBhvr>
                                    </p:animEffect>
                                  </p:childTnLst>
                                </p:cTn>
                              </p:par>
                              <p:par>
                                <p:cTn id="26" presetID="10" presetClass="exit" presetSubtype="0" fill="hold" grpId="1" nodeType="withEffect">
                                  <p:stCondLst>
                                    <p:cond delay="0"/>
                                  </p:stCondLst>
                                  <p:childTnLst>
                                    <p:animEffect transition="out" filter="fade">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par>
                                <p:cTn id="29" presetID="10" presetClass="exit" presetSubtype="0" fill="hold" grpId="1" nodeType="withEffect">
                                  <p:stCondLst>
                                    <p:cond delay="0"/>
                                  </p:stCondLst>
                                  <p:childTnLst>
                                    <p:animEffect transition="out" filter="fade">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par>
                                <p:cTn id="32" presetID="10" presetClass="exit" presetSubtype="0" fill="hold" grpId="1" nodeType="withEffect">
                                  <p:stCondLst>
                                    <p:cond delay="0"/>
                                  </p:stCondLst>
                                  <p:childTnLst>
                                    <p:animEffect transition="out" filter="fade">
                                      <p:cBhvr>
                                        <p:cTn id="33" dur="500"/>
                                        <p:tgtEl>
                                          <p:spTgt spid="11"/>
                                        </p:tgtEl>
                                      </p:cBhvr>
                                    </p:animEffect>
                                    <p:set>
                                      <p:cBhvr>
                                        <p:cTn id="34" dur="1" fill="hold">
                                          <p:stCondLst>
                                            <p:cond delay="499"/>
                                          </p:stCondLst>
                                        </p:cTn>
                                        <p:tgtEl>
                                          <p:spTgt spid="11"/>
                                        </p:tgtEl>
                                        <p:attrNameLst>
                                          <p:attrName>style.visibility</p:attrName>
                                        </p:attrNameLst>
                                      </p:cBhvr>
                                      <p:to>
                                        <p:strVal val="hidden"/>
                                      </p:to>
                                    </p:set>
                                  </p:childTnLst>
                                </p:cTn>
                              </p:par>
                              <p:par>
                                <p:cTn id="35" presetID="10" presetClass="exit" presetSubtype="0" fill="hold" grpId="1" nodeType="withEffect">
                                  <p:stCondLst>
                                    <p:cond delay="0"/>
                                  </p:stCondLst>
                                  <p:childTnLst>
                                    <p:animEffect transition="out" filter="fade">
                                      <p:cBhvr>
                                        <p:cTn id="36" dur="500"/>
                                        <p:tgtEl>
                                          <p:spTgt spid="13"/>
                                        </p:tgtEl>
                                      </p:cBhvr>
                                    </p:animEffect>
                                    <p:set>
                                      <p:cBhvr>
                                        <p:cTn id="37"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9" grpId="0"/>
      <p:bldP spid="9" grpId="1"/>
      <p:bldP spid="10" grpId="0"/>
      <p:bldP spid="10" grpId="1"/>
      <p:bldP spid="11" grpId="0"/>
      <p:bldP spid="11" grpId="1"/>
      <p:bldP spid="13" grpId="0"/>
      <p:bldP spid="13" grpId="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sp>
        <p:nvSpPr>
          <p:cNvPr id="8" name="TextBox 2"/>
          <p:cNvSpPr txBox="1">
            <a:spLocks noChangeArrowheads="1"/>
          </p:cNvSpPr>
          <p:nvPr/>
        </p:nvSpPr>
        <p:spPr bwMode="auto">
          <a:xfrm>
            <a:off x="1951038" y="1015660"/>
            <a:ext cx="79851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3200" b="1" dirty="0" smtClean="0">
                <a:solidFill>
                  <a:srgbClr val="002060"/>
                </a:solidFill>
                <a:ea typeface="MS PGothic" panose="020B0600070205080204" pitchFamily="34" charset="-128"/>
                <a:cs typeface="Calibri" panose="020F0502020204030204" pitchFamily="34" charset="0"/>
              </a:rPr>
              <a:t>How can we promote individual liberty?</a:t>
            </a:r>
            <a:endParaRPr lang="en-GB" altLang="en-US" sz="3200" b="1" dirty="0">
              <a:solidFill>
                <a:srgbClr val="002060"/>
              </a:solidFill>
              <a:ea typeface="MS PGothic" panose="020B0600070205080204" pitchFamily="34" charset="-128"/>
              <a:cs typeface="Calibri" panose="020F0502020204030204" pitchFamily="34" charset="0"/>
            </a:endParaRPr>
          </a:p>
        </p:txBody>
      </p:sp>
      <p:sp>
        <p:nvSpPr>
          <p:cNvPr id="12" name="Rectangle 11"/>
          <p:cNvSpPr/>
          <p:nvPr/>
        </p:nvSpPr>
        <p:spPr>
          <a:xfrm>
            <a:off x="1676400" y="1897638"/>
            <a:ext cx="8788400" cy="1676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rgbClr val="002060"/>
                </a:solidFill>
              </a:rPr>
              <a:t>We have looked at what individual liberty is and what this can mean for society around us. </a:t>
            </a:r>
          </a:p>
          <a:p>
            <a:endParaRPr lang="en-GB" sz="2400" dirty="0">
              <a:solidFill>
                <a:srgbClr val="002060"/>
              </a:solidFill>
            </a:endParaRPr>
          </a:p>
          <a:p>
            <a:r>
              <a:rPr lang="en-GB" sz="2400" b="1" dirty="0">
                <a:solidFill>
                  <a:srgbClr val="002060"/>
                </a:solidFill>
              </a:rPr>
              <a:t>Now think quietly about these questions:</a:t>
            </a:r>
          </a:p>
          <a:p>
            <a:pPr algn="ctr"/>
            <a:endParaRPr lang="en-GB" sz="1600" dirty="0">
              <a:solidFill>
                <a:srgbClr val="002060"/>
              </a:solidFill>
            </a:endParaRPr>
          </a:p>
        </p:txBody>
      </p:sp>
      <p:sp>
        <p:nvSpPr>
          <p:cNvPr id="14" name="Rectangle 13"/>
          <p:cNvSpPr/>
          <p:nvPr/>
        </p:nvSpPr>
        <p:spPr>
          <a:xfrm>
            <a:off x="1676400" y="3647826"/>
            <a:ext cx="7632700" cy="22322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GB" dirty="0">
                <a:solidFill>
                  <a:schemeClr val="tx1"/>
                </a:solidFill>
              </a:rPr>
              <a:t>How can we promote individual liberty in our classroom</a:t>
            </a:r>
            <a:r>
              <a:rPr lang="en-GB" dirty="0" smtClean="0">
                <a:solidFill>
                  <a:schemeClr val="tx1"/>
                </a:solidFill>
              </a:rPr>
              <a:t>?</a:t>
            </a:r>
          </a:p>
          <a:p>
            <a:pPr marL="285750" indent="-285750">
              <a:buFont typeface="Arial" panose="020B0604020202020204" pitchFamily="34" charset="0"/>
              <a:buChar char="•"/>
            </a:pPr>
            <a:endParaRPr lang="en-GB" dirty="0">
              <a:solidFill>
                <a:schemeClr val="tx1"/>
              </a:solidFill>
            </a:endParaRPr>
          </a:p>
          <a:p>
            <a:pPr marL="285750" indent="-285750">
              <a:buFont typeface="Arial" panose="020B0604020202020204" pitchFamily="34" charset="0"/>
              <a:buChar char="•"/>
            </a:pPr>
            <a:endParaRPr lang="en-GB" dirty="0" smtClean="0">
              <a:solidFill>
                <a:schemeClr val="tx1"/>
              </a:solidFill>
            </a:endParaRPr>
          </a:p>
          <a:p>
            <a:pPr marL="285750" indent="-285750">
              <a:buFont typeface="Arial" panose="020B0604020202020204" pitchFamily="34" charset="0"/>
              <a:buChar char="•"/>
            </a:pPr>
            <a:r>
              <a:rPr lang="en-GB" dirty="0">
                <a:solidFill>
                  <a:schemeClr val="tx1"/>
                </a:solidFill>
              </a:rPr>
              <a:t>How can we promote individual liberty in our school</a:t>
            </a:r>
            <a:r>
              <a:rPr lang="en-GB" dirty="0" smtClean="0">
                <a:solidFill>
                  <a:schemeClr val="tx1"/>
                </a:solidFill>
              </a:rPr>
              <a:t>?</a:t>
            </a:r>
          </a:p>
          <a:p>
            <a:pPr marL="285750" indent="-285750">
              <a:buFont typeface="Arial" panose="020B0604020202020204" pitchFamily="34" charset="0"/>
              <a:buChar char="•"/>
            </a:pPr>
            <a:endParaRPr lang="en-GB" dirty="0" smtClean="0">
              <a:solidFill>
                <a:schemeClr val="tx1"/>
              </a:solidFill>
            </a:endParaRPr>
          </a:p>
          <a:p>
            <a:pPr marL="285750" indent="-285750">
              <a:buFont typeface="Arial" panose="020B0604020202020204" pitchFamily="34" charset="0"/>
              <a:buChar char="•"/>
            </a:pPr>
            <a:endParaRPr lang="en-GB" dirty="0">
              <a:solidFill>
                <a:schemeClr val="tx1"/>
              </a:solidFill>
            </a:endParaRPr>
          </a:p>
          <a:p>
            <a:pPr marL="285750" indent="-285750">
              <a:buFont typeface="Arial" panose="020B0604020202020204" pitchFamily="34" charset="0"/>
              <a:buChar char="•"/>
            </a:pPr>
            <a:r>
              <a:rPr lang="en-GB" dirty="0">
                <a:solidFill>
                  <a:schemeClr val="tx1"/>
                </a:solidFill>
              </a:rPr>
              <a:t>How can we promote individual liberty in our local community?</a:t>
            </a:r>
          </a:p>
          <a:p>
            <a:pPr marL="285750" indent="-285750">
              <a:buFont typeface="Arial" panose="020B0604020202020204" pitchFamily="34" charset="0"/>
              <a:buChar char="•"/>
            </a:pPr>
            <a:endParaRPr lang="en-GB" dirty="0">
              <a:solidFill>
                <a:schemeClr val="tx1"/>
              </a:solidFill>
            </a:endParaRPr>
          </a:p>
        </p:txBody>
      </p:sp>
    </p:spTree>
    <p:extLst>
      <p:ext uri="{BB962C8B-B14F-4D97-AF65-F5344CB8AC3E}">
        <p14:creationId xmlns:p14="http://schemas.microsoft.com/office/powerpoint/2010/main" val="1824060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2000" b="-12000"/>
          </a:stretch>
        </a:blipFill>
        <a:effectLst/>
      </p:bgPr>
    </p:bg>
    <p:spTree>
      <p:nvGrpSpPr>
        <p:cNvPr id="1" name=""/>
        <p:cNvGrpSpPr/>
        <p:nvPr/>
      </p:nvGrpSpPr>
      <p:grpSpPr>
        <a:xfrm>
          <a:off x="0" y="0"/>
          <a:ext cx="0" cy="0"/>
          <a:chOff x="0" y="0"/>
          <a:chExt cx="0" cy="0"/>
        </a:xfrm>
      </p:grpSpPr>
      <p:sp>
        <p:nvSpPr>
          <p:cNvPr id="5" name="Title 1"/>
          <p:cNvSpPr txBox="1">
            <a:spLocks/>
          </p:cNvSpPr>
          <p:nvPr/>
        </p:nvSpPr>
        <p:spPr>
          <a:xfrm>
            <a:off x="1676400" y="1274763"/>
            <a:ext cx="9144000" cy="104933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b="1" dirty="0">
              <a:solidFill>
                <a:srgbClr val="002060"/>
              </a:solidFill>
              <a:latin typeface="Arial" panose="020B0604020202020204" pitchFamily="34" charset="0"/>
              <a:cs typeface="Arial" panose="020B0604020202020204" pitchFamily="34" charset="0"/>
            </a:endParaRPr>
          </a:p>
        </p:txBody>
      </p:sp>
      <p:pic>
        <p:nvPicPr>
          <p:cNvPr id="2" name="Picture 1"/>
          <p:cNvPicPr>
            <a:picLocks noChangeAspect="1"/>
          </p:cNvPicPr>
          <p:nvPr/>
        </p:nvPicPr>
        <p:blipFill>
          <a:blip r:embed="rId3"/>
          <a:stretch>
            <a:fillRect/>
          </a:stretch>
        </p:blipFill>
        <p:spPr>
          <a:xfrm>
            <a:off x="3779840" y="1155360"/>
            <a:ext cx="4283230" cy="4816167"/>
          </a:xfrm>
          <a:prstGeom prst="rect">
            <a:avLst/>
          </a:prstGeom>
        </p:spPr>
      </p:pic>
    </p:spTree>
    <p:extLst>
      <p:ext uri="{BB962C8B-B14F-4D97-AF65-F5344CB8AC3E}">
        <p14:creationId xmlns:p14="http://schemas.microsoft.com/office/powerpoint/2010/main" val="67315060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233</TotalTime>
  <Words>503</Words>
  <Application>Microsoft Office PowerPoint</Application>
  <PresentationFormat>Widescreen</PresentationFormat>
  <Paragraphs>35</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ＭＳ Ｐゴシック</vt:lpstr>
      <vt:lpstr>ＭＳ Ｐゴシック</vt:lpstr>
      <vt:lpstr>Arial</vt:lpstr>
      <vt:lpstr>Calibri</vt:lpstr>
      <vt:lpstr>Calibri Light</vt:lpstr>
      <vt:lpstr>Twinkl</vt:lpstr>
      <vt:lpstr>Office Theme</vt:lpstr>
      <vt:lpstr>British Values</vt:lpstr>
      <vt:lpstr>British Values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Values</dc:title>
  <dc:creator>David Applebey</dc:creator>
  <cp:lastModifiedBy>David Applebey</cp:lastModifiedBy>
  <cp:revision>22</cp:revision>
  <dcterms:created xsi:type="dcterms:W3CDTF">2024-02-19T14:24:26Z</dcterms:created>
  <dcterms:modified xsi:type="dcterms:W3CDTF">2024-03-19T12:04:00Z</dcterms:modified>
</cp:coreProperties>
</file>