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59" d="100"/>
          <a:sy n="59" d="100"/>
        </p:scale>
        <p:origin x="84" y="11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3C2DC-26D1-461C-8ECD-66D550E1D025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F4463-6031-451B-9E37-516C997A2E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66238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3C2DC-26D1-461C-8ECD-66D550E1D025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F4463-6031-451B-9E37-516C997A2E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0346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3C2DC-26D1-461C-8ECD-66D550E1D025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F4463-6031-451B-9E37-516C997A2E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96658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3C2DC-26D1-461C-8ECD-66D550E1D025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F4463-6031-451B-9E37-516C997A2E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02143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3C2DC-26D1-461C-8ECD-66D550E1D025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F4463-6031-451B-9E37-516C997A2E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3213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3C2DC-26D1-461C-8ECD-66D550E1D025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F4463-6031-451B-9E37-516C997A2E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64861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3C2DC-26D1-461C-8ECD-66D550E1D025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F4463-6031-451B-9E37-516C997A2E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49201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3C2DC-26D1-461C-8ECD-66D550E1D025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F4463-6031-451B-9E37-516C997A2E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08551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3C2DC-26D1-461C-8ECD-66D550E1D025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F4463-6031-451B-9E37-516C997A2E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7874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3C2DC-26D1-461C-8ECD-66D550E1D025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F4463-6031-451B-9E37-516C997A2E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35081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23C2DC-26D1-461C-8ECD-66D550E1D025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25F4463-6031-451B-9E37-516C997A2E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8404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23C2DC-26D1-461C-8ECD-66D550E1D025}" type="datetimeFigureOut">
              <a:rPr lang="en-GB" smtClean="0"/>
              <a:t>19/02/2024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5F4463-6031-451B-9E37-516C997A2E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06030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049337"/>
          </a:xfrm>
        </p:spPr>
        <p:txBody>
          <a:bodyPr/>
          <a:lstStyle/>
          <a:p>
            <a:r>
              <a:rPr lang="en-GB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British Values</a:t>
            </a:r>
            <a:endParaRPr lang="en-GB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 descr="British Values @ SMCC - South Molton Community Colleg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4983" y="2171700"/>
            <a:ext cx="7449230" cy="3926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951817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049337"/>
          </a:xfrm>
        </p:spPr>
        <p:txBody>
          <a:bodyPr/>
          <a:lstStyle/>
          <a:p>
            <a:r>
              <a:rPr lang="en-GB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British Values</a:t>
            </a:r>
            <a:endParaRPr lang="en-GB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1524000" y="2661557"/>
            <a:ext cx="9144000" cy="2416629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6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During the next half term we will be talking about British Values. These are the 5 core ideas that are most important to British people. We will focus on one each week. Today we will be looking at The Rule of Law.</a:t>
            </a:r>
            <a:endParaRPr lang="en-GB" sz="36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078513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524000" y="1858963"/>
            <a:ext cx="9144000" cy="387236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defRPr/>
            </a:pPr>
            <a:r>
              <a:rPr lang="en-GB" altLang="en-US" sz="3600" dirty="0">
                <a:solidFill>
                  <a:srgbClr val="002060"/>
                </a:solidFill>
                <a:latin typeface="Sassoon Infant Rg" panose="02000503030000020003" pitchFamily="50" charset="0"/>
                <a:ea typeface="MS PGothic" panose="020B0600070205080204" pitchFamily="34" charset="-128"/>
              </a:rPr>
              <a:t>Think of as many reasons as you can why most societies have laws and a legal system. </a:t>
            </a:r>
          </a:p>
          <a:p>
            <a:pPr>
              <a:lnSpc>
                <a:spcPct val="100000"/>
              </a:lnSpc>
              <a:defRPr/>
            </a:pPr>
            <a:endParaRPr lang="en-GB" altLang="en-US" sz="3600" dirty="0">
              <a:solidFill>
                <a:srgbClr val="002060"/>
              </a:solidFill>
              <a:latin typeface="Sassoon Infant Rg" panose="02000503030000020003" pitchFamily="50" charset="0"/>
              <a:ea typeface="MS PGothic" panose="020B0600070205080204" pitchFamily="34" charset="-128"/>
            </a:endParaRPr>
          </a:p>
          <a:p>
            <a:pPr>
              <a:lnSpc>
                <a:spcPct val="100000"/>
              </a:lnSpc>
              <a:defRPr/>
            </a:pPr>
            <a:r>
              <a:rPr lang="en-GB" altLang="en-US" sz="3600" b="1" dirty="0">
                <a:solidFill>
                  <a:srgbClr val="002060"/>
                </a:solidFill>
                <a:latin typeface="Sassoon Infant Rg" panose="02000503030000020003" pitchFamily="50" charset="0"/>
                <a:ea typeface="MS PGothic" panose="020B0600070205080204" pitchFamily="34" charset="-128"/>
              </a:rPr>
              <a:t>Here are just a few:</a:t>
            </a:r>
          </a:p>
          <a:p>
            <a:pPr marL="271463" indent="-177800">
              <a:lnSpc>
                <a:spcPct val="100000"/>
              </a:lnSpc>
              <a:defRPr/>
            </a:pPr>
            <a:r>
              <a:rPr lang="en-GB" altLang="en-US" sz="3600" dirty="0">
                <a:solidFill>
                  <a:srgbClr val="002060"/>
                </a:solidFill>
                <a:latin typeface="Sassoon Infant Rg" panose="02000503030000020003" pitchFamily="50" charset="0"/>
                <a:ea typeface="MS PGothic" panose="020B0600070205080204" pitchFamily="34" charset="-128"/>
              </a:rPr>
              <a:t>To prevent anti-social and unacceptable behaviour.</a:t>
            </a:r>
          </a:p>
          <a:p>
            <a:pPr marL="271463" indent="-177800">
              <a:lnSpc>
                <a:spcPct val="100000"/>
              </a:lnSpc>
              <a:defRPr/>
            </a:pPr>
            <a:r>
              <a:rPr lang="en-GB" altLang="en-US" sz="3600" dirty="0">
                <a:solidFill>
                  <a:srgbClr val="002060"/>
                </a:solidFill>
                <a:latin typeface="Sassoon Infant Rg" panose="02000503030000020003" pitchFamily="50" charset="0"/>
                <a:ea typeface="MS PGothic" panose="020B0600070205080204" pitchFamily="34" charset="-128"/>
              </a:rPr>
              <a:t>To regulate commercial and business transactions.</a:t>
            </a:r>
          </a:p>
          <a:p>
            <a:pPr marL="271463" indent="-177800">
              <a:lnSpc>
                <a:spcPct val="100000"/>
              </a:lnSpc>
              <a:defRPr/>
            </a:pPr>
            <a:r>
              <a:rPr lang="en-GB" altLang="en-US" sz="3600" dirty="0">
                <a:solidFill>
                  <a:srgbClr val="002060"/>
                </a:solidFill>
                <a:latin typeface="Sassoon Infant Rg" panose="02000503030000020003" pitchFamily="50" charset="0"/>
                <a:ea typeface="MS PGothic" panose="020B0600070205080204" pitchFamily="34" charset="-128"/>
              </a:rPr>
              <a:t>To identify who should rightfully own property.</a:t>
            </a:r>
          </a:p>
          <a:p>
            <a:pPr marL="271463" indent="-177800">
              <a:lnSpc>
                <a:spcPct val="100000"/>
              </a:lnSpc>
              <a:defRPr/>
            </a:pPr>
            <a:r>
              <a:rPr lang="en-GB" altLang="en-US" sz="3600" dirty="0">
                <a:solidFill>
                  <a:srgbClr val="002060"/>
                </a:solidFill>
                <a:latin typeface="Sassoon Infant Rg" panose="02000503030000020003" pitchFamily="50" charset="0"/>
                <a:ea typeface="MS PGothic" panose="020B0600070205080204" pitchFamily="34" charset="-128"/>
              </a:rPr>
              <a:t>To regulate family and personal relationships.</a:t>
            </a:r>
          </a:p>
          <a:p>
            <a:pPr marL="271463" indent="-177800">
              <a:lnSpc>
                <a:spcPct val="100000"/>
              </a:lnSpc>
              <a:defRPr/>
            </a:pPr>
            <a:r>
              <a:rPr lang="en-GB" altLang="en-US" sz="3600" dirty="0">
                <a:solidFill>
                  <a:srgbClr val="002060"/>
                </a:solidFill>
                <a:latin typeface="Sassoon Infant Rg" panose="02000503030000020003" pitchFamily="50" charset="0"/>
                <a:ea typeface="MS PGothic" panose="020B0600070205080204" pitchFamily="34" charset="-128"/>
              </a:rPr>
              <a:t>To provide means for citizens to resolve disputes with other citizens.</a:t>
            </a:r>
            <a:endParaRPr lang="en-GB" altLang="en-US" sz="3600" dirty="0">
              <a:solidFill>
                <a:srgbClr val="002060"/>
              </a:solidFill>
              <a:latin typeface="Sassoon Infant Rg" panose="02000503030000020003" pitchFamily="50" charset="0"/>
              <a:ea typeface="MS PGothic" panose="020B0600070205080204" pitchFamily="34" charset="-128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676400" y="1274763"/>
            <a:ext cx="9144000" cy="104933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2"/>
          <p:cNvSpPr txBox="1">
            <a:spLocks noChangeArrowheads="1"/>
          </p:cNvSpPr>
          <p:nvPr/>
        </p:nvSpPr>
        <p:spPr bwMode="auto">
          <a:xfrm>
            <a:off x="1951038" y="1015660"/>
            <a:ext cx="79851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 dirty="0">
                <a:solidFill>
                  <a:srgbClr val="002060"/>
                </a:solidFill>
                <a:latin typeface="Sassoon Infant Rg" pitchFamily="50" charset="0"/>
                <a:ea typeface="MS PGothic" panose="020B0600070205080204" pitchFamily="34" charset="-128"/>
              </a:rPr>
              <a:t>Why does Britain have a legal system?</a:t>
            </a:r>
          </a:p>
        </p:txBody>
      </p:sp>
    </p:spTree>
    <p:extLst>
      <p:ext uri="{BB962C8B-B14F-4D97-AF65-F5344CB8AC3E}">
        <p14:creationId xmlns:p14="http://schemas.microsoft.com/office/powerpoint/2010/main" val="9816915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524000" y="1858963"/>
            <a:ext cx="9144000" cy="387236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  <a:defRPr/>
            </a:pPr>
            <a:r>
              <a:rPr lang="en-GB" altLang="en-US" sz="3600" b="1" dirty="0">
                <a:solidFill>
                  <a:srgbClr val="002060"/>
                </a:solidFill>
                <a:latin typeface="Sassoon Infant Rg" panose="02000503030000020003" pitchFamily="50" charset="0"/>
                <a:ea typeface="MS PGothic" panose="020B0600070205080204" pitchFamily="34" charset="-128"/>
              </a:rPr>
              <a:t>There are two types of law:</a:t>
            </a:r>
            <a:endParaRPr lang="en-GB" altLang="en-US" sz="3600" dirty="0">
              <a:solidFill>
                <a:srgbClr val="002060"/>
              </a:solidFill>
              <a:latin typeface="Sassoon Infant Rg" panose="02000503030000020003" pitchFamily="50" charset="0"/>
              <a:ea typeface="MS PGothic" panose="020B0600070205080204" pitchFamily="34" charset="-128"/>
            </a:endParaRPr>
          </a:p>
          <a:p>
            <a:pPr marL="749300" indent="-571500" algn="l">
              <a:lnSpc>
                <a:spcPct val="100000"/>
              </a:lnSpc>
              <a:buFont typeface="Arial" panose="020B0604020202020204" pitchFamily="34" charset="0"/>
              <a:buChar char="•"/>
              <a:defRPr/>
            </a:pPr>
            <a:r>
              <a:rPr lang="en-GB" altLang="en-US" sz="3600" dirty="0">
                <a:solidFill>
                  <a:srgbClr val="002060"/>
                </a:solidFill>
                <a:latin typeface="Sassoon Infant Rg" panose="02000503030000020003" pitchFamily="50" charset="0"/>
                <a:ea typeface="MS PGothic" panose="020B0600070205080204" pitchFamily="34" charset="-128"/>
              </a:rPr>
              <a:t>Civil law  </a:t>
            </a:r>
          </a:p>
          <a:p>
            <a:pPr marL="749300" indent="-571500" algn="l">
              <a:lnSpc>
                <a:spcPct val="100000"/>
              </a:lnSpc>
              <a:buFont typeface="Arial" panose="020B0604020202020204" pitchFamily="34" charset="0"/>
              <a:buChar char="•"/>
              <a:defRPr/>
            </a:pPr>
            <a:r>
              <a:rPr lang="en-GB" altLang="en-US" sz="3600" dirty="0">
                <a:solidFill>
                  <a:srgbClr val="002060"/>
                </a:solidFill>
                <a:latin typeface="Sassoon Infant Rg" panose="02000503030000020003" pitchFamily="50" charset="0"/>
                <a:ea typeface="MS PGothic" panose="020B0600070205080204" pitchFamily="34" charset="-128"/>
              </a:rPr>
              <a:t>Criminal law </a:t>
            </a:r>
          </a:p>
          <a:p>
            <a:pPr algn="l">
              <a:lnSpc>
                <a:spcPct val="100000"/>
              </a:lnSpc>
              <a:defRPr/>
            </a:pPr>
            <a:r>
              <a:rPr lang="en-GB" altLang="en-US" sz="3600" dirty="0">
                <a:solidFill>
                  <a:srgbClr val="002060"/>
                </a:solidFill>
                <a:latin typeface="Sassoon Infant Rg" panose="02000503030000020003" pitchFamily="50" charset="0"/>
                <a:ea typeface="MS PGothic" panose="020B0600070205080204" pitchFamily="34" charset="-128"/>
              </a:rPr>
              <a:t>The courts of England and Wales are headed by the Senior Courts of England and Wales:</a:t>
            </a:r>
          </a:p>
          <a:p>
            <a:pPr marL="749300" indent="-571500" algn="l">
              <a:lnSpc>
                <a:spcPct val="100000"/>
              </a:lnSpc>
              <a:buFont typeface="Arial" panose="020B0604020202020204" pitchFamily="34" charset="0"/>
              <a:buChar char="•"/>
              <a:defRPr/>
            </a:pPr>
            <a:r>
              <a:rPr lang="en-GB" altLang="en-US" sz="3600" dirty="0">
                <a:solidFill>
                  <a:srgbClr val="002060"/>
                </a:solidFill>
                <a:latin typeface="Sassoon Infant Rg" panose="02000503030000020003" pitchFamily="50" charset="0"/>
                <a:ea typeface="MS PGothic" panose="020B0600070205080204" pitchFamily="34" charset="-128"/>
              </a:rPr>
              <a:t>The High Court of Justice (for civil cases) </a:t>
            </a:r>
          </a:p>
          <a:p>
            <a:pPr marL="749300" indent="-571500" algn="l">
              <a:lnSpc>
                <a:spcPct val="100000"/>
              </a:lnSpc>
              <a:buFont typeface="Arial" panose="020B0604020202020204" pitchFamily="34" charset="0"/>
              <a:buChar char="•"/>
              <a:defRPr/>
            </a:pPr>
            <a:r>
              <a:rPr lang="en-GB" altLang="en-US" sz="3600" dirty="0">
                <a:solidFill>
                  <a:srgbClr val="002060"/>
                </a:solidFill>
                <a:latin typeface="Sassoon Infant Rg" panose="02000503030000020003" pitchFamily="50" charset="0"/>
                <a:ea typeface="MS PGothic" panose="020B0600070205080204" pitchFamily="34" charset="-128"/>
              </a:rPr>
              <a:t>The Crown Court (for criminal cases). </a:t>
            </a:r>
          </a:p>
          <a:p>
            <a:pPr marL="749300" indent="-571500" algn="l">
              <a:lnSpc>
                <a:spcPct val="100000"/>
              </a:lnSpc>
              <a:buFont typeface="Arial" panose="020B0604020202020204" pitchFamily="34" charset="0"/>
              <a:buChar char="•"/>
              <a:defRPr/>
            </a:pPr>
            <a:r>
              <a:rPr lang="en-GB" altLang="en-US" sz="3600" dirty="0">
                <a:solidFill>
                  <a:srgbClr val="002060"/>
                </a:solidFill>
                <a:latin typeface="Sassoon Infant Rg" panose="02000503030000020003" pitchFamily="50" charset="0"/>
                <a:ea typeface="MS PGothic" panose="020B0600070205080204" pitchFamily="34" charset="-128"/>
              </a:rPr>
              <a:t>The Supreme Court is the highest court in the land for both criminal and civil appeal </a:t>
            </a:r>
            <a:r>
              <a:rPr lang="en-GB" altLang="en-US" sz="3600" dirty="0" smtClean="0">
                <a:solidFill>
                  <a:srgbClr val="002060"/>
                </a:solidFill>
                <a:latin typeface="Sassoon Infant Rg" panose="02000503030000020003" pitchFamily="50" charset="0"/>
                <a:ea typeface="MS PGothic" panose="020B0600070205080204" pitchFamily="34" charset="-128"/>
              </a:rPr>
              <a:t>cases.</a:t>
            </a:r>
            <a:endParaRPr lang="en-GB" altLang="en-US" sz="3600" dirty="0">
              <a:solidFill>
                <a:srgbClr val="002060"/>
              </a:solidFill>
              <a:latin typeface="Sassoon Infant Rg" panose="02000503030000020003" pitchFamily="50" charset="0"/>
              <a:ea typeface="MS PGothic" panose="020B0600070205080204" pitchFamily="34" charset="-128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676400" y="1274763"/>
            <a:ext cx="9144000" cy="104933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2"/>
          <p:cNvSpPr txBox="1">
            <a:spLocks noChangeArrowheads="1"/>
          </p:cNvSpPr>
          <p:nvPr/>
        </p:nvSpPr>
        <p:spPr bwMode="auto">
          <a:xfrm>
            <a:off x="1951038" y="1015660"/>
            <a:ext cx="79851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 dirty="0" smtClean="0">
                <a:solidFill>
                  <a:srgbClr val="002060"/>
                </a:solidFill>
                <a:latin typeface="Sassoon Infant Rg" pitchFamily="50" charset="0"/>
                <a:ea typeface="MS PGothic" panose="020B0600070205080204" pitchFamily="34" charset="-128"/>
              </a:rPr>
              <a:t>Civil Law and Criminal Law</a:t>
            </a:r>
            <a:endParaRPr lang="en-GB" altLang="en-US" sz="3200" b="1" dirty="0">
              <a:solidFill>
                <a:srgbClr val="002060"/>
              </a:solidFill>
              <a:latin typeface="Sassoon Infant Rg" pitchFamily="50" charset="0"/>
              <a:ea typeface="MS PGothic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9878436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524000" y="1858963"/>
            <a:ext cx="9144000" cy="387236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</a:pPr>
            <a:r>
              <a:rPr lang="en-GB" altLang="en-US" sz="3600" dirty="0" smtClean="0">
                <a:solidFill>
                  <a:srgbClr val="002060"/>
                </a:solidFill>
                <a:latin typeface="Sassoon Infant Rg" pitchFamily="50" charset="0"/>
                <a:ea typeface="MS PGothic" panose="020B0600070205080204" pitchFamily="34" charset="-128"/>
              </a:rPr>
              <a:t>Civil law is concerned with the rights and duties of citizens in dealings with other citizens.</a:t>
            </a:r>
          </a:p>
          <a:p>
            <a:pPr algn="l">
              <a:lnSpc>
                <a:spcPct val="100000"/>
              </a:lnSpc>
            </a:pPr>
            <a:endParaRPr lang="en-GB" altLang="en-US" sz="3600" dirty="0" smtClean="0">
              <a:solidFill>
                <a:srgbClr val="002060"/>
              </a:solidFill>
              <a:latin typeface="Sassoon Infant Rg" pitchFamily="50" charset="0"/>
              <a:ea typeface="MS PGothic" panose="020B0600070205080204" pitchFamily="34" charset="-128"/>
            </a:endParaRPr>
          </a:p>
          <a:p>
            <a:pPr algn="l">
              <a:lnSpc>
                <a:spcPct val="100000"/>
              </a:lnSpc>
              <a:defRPr/>
            </a:pPr>
            <a:r>
              <a:rPr lang="en-GB" altLang="en-US" sz="3600" dirty="0">
                <a:solidFill>
                  <a:srgbClr val="002060"/>
                </a:solidFill>
                <a:latin typeface="Sassoon Infant Rg" panose="02000503030000020003" pitchFamily="50" charset="0"/>
                <a:ea typeface="MS PGothic" panose="020B0600070205080204" pitchFamily="34" charset="-128"/>
              </a:rPr>
              <a:t>Civil law covers activities such as: </a:t>
            </a:r>
          </a:p>
          <a:p>
            <a:pPr marL="749300" indent="-571500" algn="l">
              <a:lnSpc>
                <a:spcPct val="100000"/>
              </a:lnSpc>
              <a:buFont typeface="Arial" panose="020B0604020202020204" pitchFamily="34" charset="0"/>
              <a:buChar char="•"/>
              <a:defRPr/>
            </a:pPr>
            <a:r>
              <a:rPr lang="en-GB" altLang="en-US" sz="3600" dirty="0">
                <a:solidFill>
                  <a:srgbClr val="002060"/>
                </a:solidFill>
                <a:latin typeface="Sassoon Infant Rg" panose="02000503030000020003" pitchFamily="50" charset="0"/>
                <a:ea typeface="MS PGothic" panose="020B0600070205080204" pitchFamily="34" charset="-128"/>
              </a:rPr>
              <a:t>Lending and borrowing money</a:t>
            </a:r>
          </a:p>
          <a:p>
            <a:pPr marL="749300" indent="-571500" algn="l">
              <a:lnSpc>
                <a:spcPct val="100000"/>
              </a:lnSpc>
              <a:buFont typeface="Arial" panose="020B0604020202020204" pitchFamily="34" charset="0"/>
              <a:buChar char="•"/>
              <a:defRPr/>
            </a:pPr>
            <a:r>
              <a:rPr lang="en-GB" altLang="en-US" sz="3600" dirty="0">
                <a:solidFill>
                  <a:srgbClr val="002060"/>
                </a:solidFill>
                <a:latin typeface="Sassoon Infant Rg" panose="02000503030000020003" pitchFamily="50" charset="0"/>
                <a:ea typeface="MS PGothic" panose="020B0600070205080204" pitchFamily="34" charset="-128"/>
              </a:rPr>
              <a:t>Entering into contracts </a:t>
            </a:r>
          </a:p>
          <a:p>
            <a:pPr marL="749300" indent="-571500" algn="l">
              <a:lnSpc>
                <a:spcPct val="100000"/>
              </a:lnSpc>
              <a:buFont typeface="Arial" panose="020B0604020202020204" pitchFamily="34" charset="0"/>
              <a:buChar char="•"/>
              <a:defRPr/>
            </a:pPr>
            <a:r>
              <a:rPr lang="en-GB" altLang="en-US" sz="3600" dirty="0">
                <a:solidFill>
                  <a:srgbClr val="002060"/>
                </a:solidFill>
                <a:latin typeface="Sassoon Infant Rg" panose="02000503030000020003" pitchFamily="50" charset="0"/>
                <a:ea typeface="MS PGothic" panose="020B0600070205080204" pitchFamily="34" charset="-128"/>
              </a:rPr>
              <a:t>Disputes with neighbours </a:t>
            </a:r>
          </a:p>
          <a:p>
            <a:pPr marL="749300" indent="-571500" algn="l">
              <a:lnSpc>
                <a:spcPct val="100000"/>
              </a:lnSpc>
              <a:buFont typeface="Arial" panose="020B0604020202020204" pitchFamily="34" charset="0"/>
              <a:buChar char="•"/>
              <a:defRPr/>
            </a:pPr>
            <a:r>
              <a:rPr lang="en-GB" altLang="en-US" sz="3600" dirty="0">
                <a:solidFill>
                  <a:srgbClr val="002060"/>
                </a:solidFill>
                <a:latin typeface="Sassoon Infant Rg" panose="02000503030000020003" pitchFamily="50" charset="0"/>
                <a:ea typeface="MS PGothic" panose="020B0600070205080204" pitchFamily="34" charset="-128"/>
              </a:rPr>
              <a:t>Getting married</a:t>
            </a:r>
          </a:p>
          <a:p>
            <a:pPr marL="749300" indent="-571500" algn="l">
              <a:lnSpc>
                <a:spcPct val="100000"/>
              </a:lnSpc>
              <a:buFont typeface="Arial" panose="020B0604020202020204" pitchFamily="34" charset="0"/>
              <a:buChar char="•"/>
              <a:defRPr/>
            </a:pPr>
            <a:r>
              <a:rPr lang="en-GB" altLang="en-US" sz="3600" dirty="0">
                <a:solidFill>
                  <a:srgbClr val="002060"/>
                </a:solidFill>
                <a:latin typeface="Sassoon Infant Rg" panose="02000503030000020003" pitchFamily="50" charset="0"/>
                <a:ea typeface="MS PGothic" panose="020B0600070205080204" pitchFamily="34" charset="-128"/>
              </a:rPr>
              <a:t>Inheritances and wills</a:t>
            </a:r>
          </a:p>
          <a:p>
            <a:pPr>
              <a:lnSpc>
                <a:spcPct val="100000"/>
              </a:lnSpc>
            </a:pPr>
            <a:endParaRPr lang="en-GB" altLang="en-US" sz="3600" dirty="0">
              <a:solidFill>
                <a:srgbClr val="002060"/>
              </a:solidFill>
              <a:latin typeface="Sassoon Infant Rg" pitchFamily="50" charset="0"/>
              <a:ea typeface="MS PGothic" panose="020B0600070205080204" pitchFamily="34" charset="-128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676400" y="1274763"/>
            <a:ext cx="9144000" cy="104933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2"/>
          <p:cNvSpPr txBox="1">
            <a:spLocks noChangeArrowheads="1"/>
          </p:cNvSpPr>
          <p:nvPr/>
        </p:nvSpPr>
        <p:spPr bwMode="auto">
          <a:xfrm>
            <a:off x="1951038" y="1015660"/>
            <a:ext cx="79851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 dirty="0" smtClean="0">
                <a:solidFill>
                  <a:srgbClr val="002060"/>
                </a:solidFill>
                <a:latin typeface="Sassoon Infant Rg" pitchFamily="50" charset="0"/>
                <a:ea typeface="MS PGothic" panose="020B0600070205080204" pitchFamily="34" charset="-128"/>
              </a:rPr>
              <a:t>Civil Law</a:t>
            </a:r>
            <a:endParaRPr lang="en-GB" altLang="en-US" sz="3200" b="1" dirty="0">
              <a:solidFill>
                <a:srgbClr val="002060"/>
              </a:solidFill>
              <a:latin typeface="Sassoon Infant Rg" pitchFamily="50" charset="0"/>
              <a:ea typeface="MS PGothic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5217976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524000" y="1858963"/>
            <a:ext cx="9144000" cy="387236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</a:pPr>
            <a:r>
              <a:rPr lang="en-GB" altLang="en-US" sz="3600" dirty="0" smtClean="0">
                <a:solidFill>
                  <a:srgbClr val="002060"/>
                </a:solidFill>
                <a:latin typeface="Sassoon Infant Rg" pitchFamily="50" charset="0"/>
                <a:ea typeface="MS PGothic" panose="020B0600070205080204" pitchFamily="34" charset="-128"/>
              </a:rPr>
              <a:t>Criminal offences are regarded as offences against society.  It includes the punishment of people who break these laws.</a:t>
            </a:r>
          </a:p>
          <a:p>
            <a:pPr algn="l">
              <a:lnSpc>
                <a:spcPct val="100000"/>
              </a:lnSpc>
            </a:pPr>
            <a:r>
              <a:rPr lang="en-GB" altLang="en-US" sz="3600" dirty="0" smtClean="0">
                <a:solidFill>
                  <a:srgbClr val="002060"/>
                </a:solidFill>
                <a:latin typeface="Sassoon Infant Rg" pitchFamily="50" charset="0"/>
                <a:ea typeface="MS PGothic" panose="020B0600070205080204" pitchFamily="34" charset="-128"/>
              </a:rPr>
              <a:t>It deals with matters such as:</a:t>
            </a:r>
          </a:p>
          <a:p>
            <a:pPr algn="l">
              <a:lnSpc>
                <a:spcPct val="100000"/>
              </a:lnSpc>
            </a:pPr>
            <a:r>
              <a:rPr lang="en-GB" altLang="en-US" sz="3600" b="1" dirty="0" smtClean="0">
                <a:solidFill>
                  <a:srgbClr val="002060"/>
                </a:solidFill>
                <a:latin typeface="Sassoon Infant Rg" pitchFamily="50" charset="0"/>
                <a:ea typeface="MS PGothic" panose="020B0600070205080204" pitchFamily="34" charset="-128"/>
              </a:rPr>
              <a:t>Crimes against people:</a:t>
            </a:r>
          </a:p>
          <a:p>
            <a:pPr algn="l">
              <a:lnSpc>
                <a:spcPct val="100000"/>
              </a:lnSpc>
            </a:pPr>
            <a:r>
              <a:rPr lang="en-GB" altLang="en-US" sz="3600" dirty="0" smtClean="0">
                <a:solidFill>
                  <a:srgbClr val="002060"/>
                </a:solidFill>
                <a:latin typeface="Sassoon Infant Rg" pitchFamily="50" charset="0"/>
                <a:ea typeface="MS PGothic" panose="020B0600070205080204" pitchFamily="34" charset="-128"/>
              </a:rPr>
              <a:t>E.g. murder, assault </a:t>
            </a:r>
          </a:p>
          <a:p>
            <a:pPr algn="l">
              <a:lnSpc>
                <a:spcPct val="100000"/>
              </a:lnSpc>
            </a:pPr>
            <a:endParaRPr lang="en-GB" altLang="en-US" sz="3600" dirty="0" smtClean="0">
              <a:solidFill>
                <a:srgbClr val="002060"/>
              </a:solidFill>
              <a:latin typeface="Sassoon Infant Rg" pitchFamily="50" charset="0"/>
              <a:ea typeface="MS PGothic" panose="020B0600070205080204" pitchFamily="34" charset="-128"/>
            </a:endParaRPr>
          </a:p>
          <a:p>
            <a:pPr algn="l">
              <a:lnSpc>
                <a:spcPct val="100000"/>
              </a:lnSpc>
            </a:pPr>
            <a:r>
              <a:rPr lang="en-GB" altLang="en-US" sz="3600" b="1" dirty="0" smtClean="0">
                <a:solidFill>
                  <a:srgbClr val="002060"/>
                </a:solidFill>
                <a:latin typeface="Sassoon Infant Rg" pitchFamily="50" charset="0"/>
                <a:ea typeface="MS PGothic" panose="020B0600070205080204" pitchFamily="34" charset="-128"/>
              </a:rPr>
              <a:t>Property crimes: </a:t>
            </a:r>
          </a:p>
          <a:p>
            <a:pPr algn="l">
              <a:lnSpc>
                <a:spcPct val="100000"/>
              </a:lnSpc>
            </a:pPr>
            <a:r>
              <a:rPr lang="en-GB" altLang="en-US" sz="3600" dirty="0" smtClean="0">
                <a:solidFill>
                  <a:srgbClr val="002060"/>
                </a:solidFill>
                <a:latin typeface="Sassoon Infant Rg" pitchFamily="50" charset="0"/>
                <a:ea typeface="MS PGothic" panose="020B0600070205080204" pitchFamily="34" charset="-128"/>
              </a:rPr>
              <a:t>E.g. theft, burglary, fraud and vandalism</a:t>
            </a:r>
          </a:p>
          <a:p>
            <a:pPr>
              <a:lnSpc>
                <a:spcPct val="100000"/>
              </a:lnSpc>
            </a:pPr>
            <a:endParaRPr lang="en-GB" altLang="en-US" sz="3600" dirty="0">
              <a:solidFill>
                <a:srgbClr val="002060"/>
              </a:solidFill>
              <a:latin typeface="Sassoon Infant Rg" pitchFamily="50" charset="0"/>
              <a:ea typeface="MS PGothic" panose="020B0600070205080204" pitchFamily="34" charset="-128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676400" y="1274763"/>
            <a:ext cx="9144000" cy="104933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2"/>
          <p:cNvSpPr txBox="1">
            <a:spLocks noChangeArrowheads="1"/>
          </p:cNvSpPr>
          <p:nvPr/>
        </p:nvSpPr>
        <p:spPr bwMode="auto">
          <a:xfrm>
            <a:off x="1951038" y="1015660"/>
            <a:ext cx="79851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 dirty="0" smtClean="0">
                <a:solidFill>
                  <a:srgbClr val="002060"/>
                </a:solidFill>
                <a:latin typeface="Sassoon Infant Rg" pitchFamily="50" charset="0"/>
                <a:ea typeface="MS PGothic" panose="020B0600070205080204" pitchFamily="34" charset="-128"/>
              </a:rPr>
              <a:t>Criminal Law</a:t>
            </a:r>
            <a:endParaRPr lang="en-GB" altLang="en-US" sz="3200" b="1" dirty="0">
              <a:solidFill>
                <a:srgbClr val="002060"/>
              </a:solidFill>
              <a:latin typeface="Sassoon Infant Rg" pitchFamily="50" charset="0"/>
              <a:ea typeface="MS PGothic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8885634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676400" y="1274763"/>
            <a:ext cx="9144000" cy="104933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930728"/>
            <a:ext cx="3486494" cy="51108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4"/>
          <p:cNvSpPr txBox="1">
            <a:spLocks noChangeArrowheads="1"/>
          </p:cNvSpPr>
          <p:nvPr/>
        </p:nvSpPr>
        <p:spPr bwMode="auto">
          <a:xfrm>
            <a:off x="5378678" y="1329191"/>
            <a:ext cx="4418465" cy="3970318"/>
          </a:xfrm>
          <a:prstGeom prst="rect">
            <a:avLst/>
          </a:prstGeom>
          <a:solidFill>
            <a:schemeClr val="bg1">
              <a:alpha val="87842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b="1" dirty="0">
                <a:solidFill>
                  <a:srgbClr val="002060"/>
                </a:solidFill>
                <a:latin typeface="Sassoon Infant Rg" pitchFamily="50" charset="0"/>
                <a:ea typeface="MS PGothic" panose="020B0600070205080204" pitchFamily="34" charset="-128"/>
              </a:rPr>
              <a:t>The Old Bailey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en-US" dirty="0">
                <a:solidFill>
                  <a:srgbClr val="002060"/>
                </a:solidFill>
                <a:latin typeface="Sassoon Infant Rg" pitchFamily="50" charset="0"/>
                <a:ea typeface="MS PGothic" panose="020B0600070205080204" pitchFamily="34" charset="-128"/>
              </a:rPr>
              <a:t>The Central Criminal Court of England and Wales, commonly known as the Old Bailey from the street on which it stands, is a court in London, and one of a number of buildings housing the Crown Court.</a:t>
            </a:r>
          </a:p>
        </p:txBody>
      </p:sp>
    </p:spTree>
    <p:extLst>
      <p:ext uri="{BB962C8B-B14F-4D97-AF65-F5344CB8AC3E}">
        <p14:creationId xmlns:p14="http://schemas.microsoft.com/office/powerpoint/2010/main" val="7987448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524000" y="1858963"/>
            <a:ext cx="9144000" cy="4672466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77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</a:pPr>
            <a:r>
              <a:rPr lang="en-GB" altLang="en-US" sz="3600" dirty="0" smtClean="0">
                <a:solidFill>
                  <a:srgbClr val="002060"/>
                </a:solidFill>
                <a:latin typeface="Sassoon Infant Rg" pitchFamily="50" charset="0"/>
                <a:ea typeface="MS PGothic" panose="020B0600070205080204" pitchFamily="34" charset="-128"/>
              </a:rPr>
              <a:t>In civil law, the courts award compensation when someone can prove the other party is in the wrong.</a:t>
            </a:r>
          </a:p>
          <a:p>
            <a:pPr algn="l">
              <a:lnSpc>
                <a:spcPct val="100000"/>
              </a:lnSpc>
            </a:pPr>
            <a:endParaRPr lang="en-GB" altLang="en-US" sz="3600" dirty="0" smtClean="0">
              <a:solidFill>
                <a:srgbClr val="002060"/>
              </a:solidFill>
              <a:latin typeface="Sassoon Infant Rg" pitchFamily="50" charset="0"/>
              <a:ea typeface="MS PGothic" panose="020B0600070205080204" pitchFamily="34" charset="-128"/>
            </a:endParaRPr>
          </a:p>
          <a:p>
            <a:pPr algn="l">
              <a:lnSpc>
                <a:spcPct val="100000"/>
              </a:lnSpc>
            </a:pPr>
            <a:r>
              <a:rPr lang="en-GB" altLang="en-US" sz="3600" dirty="0" smtClean="0">
                <a:solidFill>
                  <a:srgbClr val="002060"/>
                </a:solidFill>
                <a:latin typeface="Sassoon Infant Rg" pitchFamily="50" charset="0"/>
                <a:ea typeface="MS PGothic" panose="020B0600070205080204" pitchFamily="34" charset="-128"/>
              </a:rPr>
              <a:t>In criminal courts, the aim is to punish wrongdoers and impose a sentence which prevents them from reoffending.</a:t>
            </a:r>
          </a:p>
          <a:p>
            <a:pPr algn="l">
              <a:lnSpc>
                <a:spcPct val="100000"/>
              </a:lnSpc>
            </a:pPr>
            <a:endParaRPr lang="en-GB" altLang="en-US" sz="3600" dirty="0" smtClean="0">
              <a:solidFill>
                <a:srgbClr val="002060"/>
              </a:solidFill>
              <a:latin typeface="Sassoon Infant Rg" pitchFamily="50" charset="0"/>
              <a:ea typeface="MS PGothic" panose="020B0600070205080204" pitchFamily="34" charset="-128"/>
            </a:endParaRPr>
          </a:p>
          <a:p>
            <a:pPr algn="l">
              <a:defRPr/>
            </a:pPr>
            <a:r>
              <a:rPr lang="en-GB" sz="3600" b="1" dirty="0">
                <a:solidFill>
                  <a:srgbClr val="002060"/>
                </a:solidFill>
                <a:latin typeface="Sassoon Infant Rg" panose="02000503030000020003" pitchFamily="50" charset="0"/>
                <a:ea typeface="ＭＳ Ｐゴシック" charset="0"/>
              </a:rPr>
              <a:t>Compensation </a:t>
            </a:r>
          </a:p>
          <a:p>
            <a:pPr algn="l">
              <a:defRPr/>
            </a:pPr>
            <a:r>
              <a:rPr lang="en-GB" sz="3600" dirty="0">
                <a:solidFill>
                  <a:srgbClr val="002060"/>
                </a:solidFill>
                <a:latin typeface="Sassoon Infant Rg" panose="02000503030000020003" pitchFamily="50" charset="0"/>
                <a:ea typeface="ＭＳ Ｐゴシック" charset="0"/>
              </a:rPr>
              <a:t>This refers to the act of providing a person with money or other things of value in order to provide for the costs of injuries that they have incurred.</a:t>
            </a:r>
          </a:p>
          <a:p>
            <a:pPr algn="l">
              <a:defRPr/>
            </a:pPr>
            <a:r>
              <a:rPr lang="en-GB" sz="3600" b="1" dirty="0">
                <a:solidFill>
                  <a:srgbClr val="002060"/>
                </a:solidFill>
                <a:latin typeface="Sassoon Infant Rg" panose="02000503030000020003" pitchFamily="50" charset="0"/>
                <a:ea typeface="ＭＳ Ｐゴシック" charset="0"/>
              </a:rPr>
              <a:t>Sentence</a:t>
            </a:r>
          </a:p>
          <a:p>
            <a:pPr algn="l">
              <a:defRPr/>
            </a:pPr>
            <a:r>
              <a:rPr lang="en-GB" sz="3600" dirty="0">
                <a:solidFill>
                  <a:srgbClr val="002060"/>
                </a:solidFill>
                <a:latin typeface="Sassoon Infant Rg" panose="02000503030000020003" pitchFamily="50" charset="0"/>
                <a:ea typeface="ＭＳ Ｐゴシック" charset="0"/>
              </a:rPr>
              <a:t>This can generally involve  imprisonment, a fine and/or other punishments against a defendant convicted of a crime. </a:t>
            </a:r>
          </a:p>
          <a:p>
            <a:pPr algn="l">
              <a:lnSpc>
                <a:spcPct val="100000"/>
              </a:lnSpc>
            </a:pPr>
            <a:endParaRPr lang="en-GB" altLang="en-US" sz="3600" dirty="0" smtClean="0">
              <a:solidFill>
                <a:srgbClr val="002060"/>
              </a:solidFill>
              <a:latin typeface="Sassoon Infant Rg" pitchFamily="50" charset="0"/>
              <a:ea typeface="MS PGothic" panose="020B0600070205080204" pitchFamily="34" charset="-128"/>
            </a:endParaRPr>
          </a:p>
          <a:p>
            <a:pPr>
              <a:lnSpc>
                <a:spcPct val="100000"/>
              </a:lnSpc>
            </a:pPr>
            <a:endParaRPr lang="en-GB" altLang="en-US" sz="3600" dirty="0">
              <a:solidFill>
                <a:srgbClr val="002060"/>
              </a:solidFill>
              <a:latin typeface="Sassoon Infant Rg" pitchFamily="50" charset="0"/>
              <a:ea typeface="MS PGothic" panose="020B0600070205080204" pitchFamily="34" charset="-128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676400" y="1274763"/>
            <a:ext cx="9144000" cy="104933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2"/>
          <p:cNvSpPr txBox="1">
            <a:spLocks noChangeArrowheads="1"/>
          </p:cNvSpPr>
          <p:nvPr/>
        </p:nvSpPr>
        <p:spPr bwMode="auto">
          <a:xfrm>
            <a:off x="1951038" y="1015660"/>
            <a:ext cx="79851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 dirty="0" smtClean="0">
                <a:solidFill>
                  <a:srgbClr val="002060"/>
                </a:solidFill>
                <a:latin typeface="Sassoon Infant Rg" pitchFamily="50" charset="0"/>
                <a:ea typeface="MS PGothic" panose="020B0600070205080204" pitchFamily="34" charset="-128"/>
              </a:rPr>
              <a:t>Compensation or Punishment?</a:t>
            </a:r>
            <a:endParaRPr lang="en-GB" altLang="en-US" sz="3200" b="1" dirty="0">
              <a:solidFill>
                <a:srgbClr val="002060"/>
              </a:solidFill>
              <a:latin typeface="Sassoon Infant Rg" pitchFamily="50" charset="0"/>
              <a:ea typeface="MS PGothic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79796688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524000" y="1858963"/>
            <a:ext cx="9144000" cy="467246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>
              <a:lnSpc>
                <a:spcPct val="100000"/>
              </a:lnSpc>
            </a:pPr>
            <a:r>
              <a:rPr lang="en-GB" altLang="en-US" sz="3600" dirty="0" smtClean="0">
                <a:solidFill>
                  <a:srgbClr val="002060"/>
                </a:solidFill>
                <a:latin typeface="Sassoon Infant Rg" pitchFamily="50" charset="0"/>
                <a:ea typeface="MS PGothic" panose="020B0600070205080204" pitchFamily="34" charset="-128"/>
              </a:rPr>
              <a:t>What laws would you change or what laws would you create?</a:t>
            </a:r>
          </a:p>
          <a:p>
            <a:pPr algn="l">
              <a:lnSpc>
                <a:spcPct val="100000"/>
              </a:lnSpc>
            </a:pPr>
            <a:endParaRPr lang="en-GB" sz="3600" dirty="0">
              <a:solidFill>
                <a:srgbClr val="002060"/>
              </a:solidFill>
              <a:latin typeface="Sassoon Infant Rg" pitchFamily="50" charset="0"/>
              <a:ea typeface="MS PGothic" panose="020B0600070205080204" pitchFamily="34" charset="-128"/>
            </a:endParaRPr>
          </a:p>
          <a:p>
            <a:pPr algn="l">
              <a:lnSpc>
                <a:spcPct val="100000"/>
              </a:lnSpc>
            </a:pPr>
            <a:r>
              <a:rPr lang="en-GB" sz="3600" dirty="0" smtClean="0">
                <a:solidFill>
                  <a:srgbClr val="002060"/>
                </a:solidFill>
                <a:latin typeface="Sassoon Infant Rg" pitchFamily="50" charset="0"/>
                <a:ea typeface="MS PGothic" panose="020B0600070205080204" pitchFamily="34" charset="-128"/>
              </a:rPr>
              <a:t>Try and think of laws you would change or new laws you would introduce. You have to give reasons for your answers.</a:t>
            </a:r>
            <a:endParaRPr lang="en-GB" sz="3600" dirty="0">
              <a:solidFill>
                <a:srgbClr val="002060"/>
              </a:solidFill>
              <a:latin typeface="Sassoon Infant Rg" panose="02000503030000020003" pitchFamily="50" charset="0"/>
              <a:ea typeface="ＭＳ Ｐゴシック" charset="0"/>
            </a:endParaRPr>
          </a:p>
          <a:p>
            <a:pPr algn="l">
              <a:lnSpc>
                <a:spcPct val="100000"/>
              </a:lnSpc>
            </a:pPr>
            <a:endParaRPr lang="en-GB" altLang="en-US" sz="3600" dirty="0" smtClean="0">
              <a:solidFill>
                <a:srgbClr val="002060"/>
              </a:solidFill>
              <a:latin typeface="Sassoon Infant Rg" pitchFamily="50" charset="0"/>
              <a:ea typeface="MS PGothic" panose="020B0600070205080204" pitchFamily="34" charset="-128"/>
            </a:endParaRPr>
          </a:p>
          <a:p>
            <a:pPr>
              <a:lnSpc>
                <a:spcPct val="100000"/>
              </a:lnSpc>
            </a:pPr>
            <a:endParaRPr lang="en-GB" altLang="en-US" sz="3600" dirty="0">
              <a:solidFill>
                <a:srgbClr val="002060"/>
              </a:solidFill>
              <a:latin typeface="Sassoon Infant Rg" pitchFamily="50" charset="0"/>
              <a:ea typeface="MS PGothic" panose="020B0600070205080204" pitchFamily="34" charset="-128"/>
            </a:endParaRPr>
          </a:p>
        </p:txBody>
      </p:sp>
      <p:sp>
        <p:nvSpPr>
          <p:cNvPr id="5" name="Title 1"/>
          <p:cNvSpPr txBox="1">
            <a:spLocks/>
          </p:cNvSpPr>
          <p:nvPr/>
        </p:nvSpPr>
        <p:spPr>
          <a:xfrm>
            <a:off x="1676400" y="1274763"/>
            <a:ext cx="9144000" cy="104933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TextBox 2"/>
          <p:cNvSpPr txBox="1">
            <a:spLocks noChangeArrowheads="1"/>
          </p:cNvSpPr>
          <p:nvPr/>
        </p:nvSpPr>
        <p:spPr bwMode="auto">
          <a:xfrm>
            <a:off x="1951038" y="1015660"/>
            <a:ext cx="79851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 dirty="0" smtClean="0">
                <a:solidFill>
                  <a:srgbClr val="002060"/>
                </a:solidFill>
                <a:latin typeface="Sassoon Infant Rg" pitchFamily="50" charset="0"/>
                <a:ea typeface="MS PGothic" panose="020B0600070205080204" pitchFamily="34" charset="-128"/>
              </a:rPr>
              <a:t>Your Turn</a:t>
            </a:r>
            <a:endParaRPr lang="en-GB" altLang="en-US" sz="3200" b="1" dirty="0">
              <a:solidFill>
                <a:srgbClr val="002060"/>
              </a:solidFill>
              <a:latin typeface="Sassoon Infant Rg" pitchFamily="50" charset="0"/>
              <a:ea typeface="MS PGothic" panose="020B060007020508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6731506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460</Words>
  <Application>Microsoft Office PowerPoint</Application>
  <PresentationFormat>Widescreen</PresentationFormat>
  <Paragraphs>52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MS PGothic</vt:lpstr>
      <vt:lpstr>MS PGothic</vt:lpstr>
      <vt:lpstr>Arial</vt:lpstr>
      <vt:lpstr>Calibri</vt:lpstr>
      <vt:lpstr>Calibri Light</vt:lpstr>
      <vt:lpstr>Sassoon Infant Rg</vt:lpstr>
      <vt:lpstr>Office Theme</vt:lpstr>
      <vt:lpstr>British Values</vt:lpstr>
      <vt:lpstr>British Values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British Values</dc:title>
  <dc:creator>David Applebey</dc:creator>
  <cp:lastModifiedBy>David Applebey</cp:lastModifiedBy>
  <cp:revision>4</cp:revision>
  <dcterms:created xsi:type="dcterms:W3CDTF">2024-02-19T14:24:26Z</dcterms:created>
  <dcterms:modified xsi:type="dcterms:W3CDTF">2024-02-19T15:50:52Z</dcterms:modified>
</cp:coreProperties>
</file>