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7" r:id="rId7"/>
    <p:sldId id="266"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586623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824034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C23C2DC-26D1-461C-8ECD-66D550E1D025}"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00966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C23C2DC-26D1-461C-8ECD-66D550E1D025}"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640214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C23C2DC-26D1-461C-8ECD-66D550E1D025}" type="datetimeFigureOut">
              <a:rPr lang="en-GB" smtClean="0"/>
              <a:t>05/03/2024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5232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C23C2DC-26D1-461C-8ECD-66D550E1D025}" type="datetimeFigureOut">
              <a:rPr lang="en-GB" smtClean="0"/>
              <a:t>05/03/2024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246486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3C2DC-26D1-461C-8ECD-66D550E1D025}" type="datetimeFigureOut">
              <a:rPr lang="en-GB" smtClean="0"/>
              <a:t>05/03/2024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464920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10855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05/03/2024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188787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285350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05/03/2024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9840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3C2DC-26D1-461C-8ECD-66D550E1D025}" type="datetimeFigureOut">
              <a:rPr lang="en-GB" smtClean="0"/>
              <a:t>05/03/2024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F4463-6031-451B-9E37-516C997A2E89}" type="slidenum">
              <a:rPr lang="en-GB" smtClean="0"/>
              <a:t>‹#›</a:t>
            </a:fld>
            <a:endParaRPr lang="en-GB"/>
          </a:p>
        </p:txBody>
      </p:sp>
    </p:spTree>
    <p:extLst>
      <p:ext uri="{BB962C8B-B14F-4D97-AF65-F5344CB8AC3E}">
        <p14:creationId xmlns:p14="http://schemas.microsoft.com/office/powerpoint/2010/main" val="3280603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pic>
        <p:nvPicPr>
          <p:cNvPr id="1026" name="Picture 2" descr="British Values @ SMCC - South Molton Community Colle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4983" y="2171700"/>
            <a:ext cx="7449230" cy="39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181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sp>
        <p:nvSpPr>
          <p:cNvPr id="4" name="Title 1"/>
          <p:cNvSpPr txBox="1">
            <a:spLocks/>
          </p:cNvSpPr>
          <p:nvPr/>
        </p:nvSpPr>
        <p:spPr>
          <a:xfrm>
            <a:off x="1524000" y="2661557"/>
            <a:ext cx="9144000" cy="2416629"/>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dirty="0" smtClean="0">
                <a:solidFill>
                  <a:srgbClr val="002060"/>
                </a:solidFill>
                <a:latin typeface="Arial" panose="020B0604020202020204" pitchFamily="34" charset="0"/>
                <a:cs typeface="Arial" panose="020B0604020202020204" pitchFamily="34" charset="0"/>
              </a:rPr>
              <a:t>During the next half term we will be talking about British Values. These are the 5 core ideas that are most important to British people. We will focus on one each week. Today we will be looking at democracy.</a:t>
            </a:r>
            <a:endParaRPr lang="en-GB" sz="36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7851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6"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What is democracy?</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7" name="Rectangle 6"/>
          <p:cNvSpPr/>
          <p:nvPr/>
        </p:nvSpPr>
        <p:spPr>
          <a:xfrm>
            <a:off x="2349500" y="1600435"/>
            <a:ext cx="7454900" cy="2669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pPr>
            <a:r>
              <a:rPr lang="en-GB" altLang="en-US" sz="2800" dirty="0" smtClean="0">
                <a:solidFill>
                  <a:schemeClr val="tx1"/>
                </a:solidFill>
                <a:ea typeface="ＭＳ Ｐゴシック" panose="020B0600070205080204" pitchFamily="34" charset="-128"/>
                <a:cs typeface="Twinkl" panose="02000000000000000000" pitchFamily="2" charset="77"/>
              </a:rPr>
              <a:t>Democracy is the way our political system is run. It </a:t>
            </a:r>
            <a:r>
              <a:rPr lang="en-GB" altLang="en-US" sz="2800" dirty="0">
                <a:solidFill>
                  <a:schemeClr val="tx1"/>
                </a:solidFill>
                <a:ea typeface="ＭＳ Ｐゴシック" panose="020B0600070205080204" pitchFamily="34" charset="-128"/>
                <a:cs typeface="Twinkl" panose="02000000000000000000" pitchFamily="2" charset="77"/>
              </a:rPr>
              <a:t>means </a:t>
            </a:r>
            <a:r>
              <a:rPr lang="en-GB" altLang="en-US" sz="2800" b="1" dirty="0">
                <a:solidFill>
                  <a:schemeClr val="tx1"/>
                </a:solidFill>
                <a:ea typeface="ＭＳ Ｐゴシック" panose="020B0600070205080204" pitchFamily="34" charset="-128"/>
                <a:cs typeface="Twinkl" panose="02000000000000000000" pitchFamily="2" charset="77"/>
              </a:rPr>
              <a:t>‘rule by the people</a:t>
            </a:r>
            <a:r>
              <a:rPr lang="en-GB" altLang="en-US" sz="2800" b="1" dirty="0" smtClean="0">
                <a:solidFill>
                  <a:schemeClr val="tx1"/>
                </a:solidFill>
                <a:ea typeface="ＭＳ Ｐゴシック" panose="020B0600070205080204" pitchFamily="34" charset="-128"/>
                <a:cs typeface="Twinkl" panose="02000000000000000000" pitchFamily="2" charset="77"/>
              </a:rPr>
              <a:t>’.</a:t>
            </a:r>
          </a:p>
          <a:p>
            <a:pPr algn="ctr">
              <a:spcBef>
                <a:spcPct val="0"/>
              </a:spcBef>
            </a:pPr>
            <a:r>
              <a:rPr lang="en-GB" altLang="en-US" sz="2800" b="1" dirty="0" smtClean="0">
                <a:solidFill>
                  <a:schemeClr val="tx1"/>
                </a:solidFill>
                <a:ea typeface="ＭＳ Ｐゴシック" panose="020B0600070205080204" pitchFamily="34" charset="-128"/>
                <a:cs typeface="Twinkl" panose="02000000000000000000" pitchFamily="2" charset="77"/>
              </a:rPr>
              <a:t> </a:t>
            </a:r>
            <a:r>
              <a:rPr lang="en-GB" altLang="en-US" sz="2800" dirty="0">
                <a:solidFill>
                  <a:schemeClr val="tx1"/>
                </a:solidFill>
                <a:ea typeface="ＭＳ Ｐゴシック" panose="020B0600070205080204" pitchFamily="34" charset="-128"/>
                <a:cs typeface="Twinkl" panose="02000000000000000000" pitchFamily="2" charset="77"/>
              </a:rPr>
              <a:t>It comes from the Greek words </a:t>
            </a:r>
            <a:r>
              <a:rPr lang="en-GB" altLang="en-US" sz="2800" b="1" dirty="0" err="1">
                <a:solidFill>
                  <a:schemeClr val="tx1"/>
                </a:solidFill>
                <a:ea typeface="ＭＳ Ｐゴシック" panose="020B0600070205080204" pitchFamily="34" charset="-128"/>
                <a:cs typeface="Twinkl" panose="02000000000000000000" pitchFamily="2" charset="77"/>
              </a:rPr>
              <a:t>dêmos</a:t>
            </a:r>
            <a:r>
              <a:rPr lang="en-GB" altLang="en-US" sz="2800" dirty="0">
                <a:solidFill>
                  <a:schemeClr val="tx1"/>
                </a:solidFill>
                <a:ea typeface="ＭＳ Ｐゴシック" panose="020B0600070205080204" pitchFamily="34" charset="-128"/>
                <a:cs typeface="Twinkl" panose="02000000000000000000" pitchFamily="2" charset="77"/>
              </a:rPr>
              <a:t>, which means people, and </a:t>
            </a:r>
            <a:r>
              <a:rPr lang="en-GB" altLang="en-US" sz="2800" b="1" dirty="0" err="1">
                <a:solidFill>
                  <a:schemeClr val="tx1"/>
                </a:solidFill>
                <a:ea typeface="ＭＳ Ｐゴシック" panose="020B0600070205080204" pitchFamily="34" charset="-128"/>
                <a:cs typeface="Twinkl" panose="02000000000000000000" pitchFamily="2" charset="77"/>
              </a:rPr>
              <a:t>krátos</a:t>
            </a:r>
            <a:r>
              <a:rPr lang="en-GB" altLang="en-US" sz="2800" dirty="0">
                <a:solidFill>
                  <a:schemeClr val="tx1"/>
                </a:solidFill>
                <a:ea typeface="ＭＳ Ｐゴシック" panose="020B0600070205080204" pitchFamily="34" charset="-128"/>
                <a:cs typeface="Twinkl" panose="02000000000000000000" pitchFamily="2" charset="77"/>
              </a:rPr>
              <a:t> which </a:t>
            </a:r>
            <a:br>
              <a:rPr lang="en-GB" altLang="en-US" sz="2800" dirty="0">
                <a:solidFill>
                  <a:schemeClr val="tx1"/>
                </a:solidFill>
                <a:ea typeface="ＭＳ Ｐゴシック" panose="020B0600070205080204" pitchFamily="34" charset="-128"/>
                <a:cs typeface="Twinkl" panose="02000000000000000000" pitchFamily="2" charset="77"/>
              </a:rPr>
            </a:br>
            <a:r>
              <a:rPr lang="en-GB" altLang="en-US" sz="2800" dirty="0">
                <a:solidFill>
                  <a:schemeClr val="tx1"/>
                </a:solidFill>
                <a:ea typeface="ＭＳ Ｐゴシック" panose="020B0600070205080204" pitchFamily="34" charset="-128"/>
                <a:cs typeface="Twinkl" panose="02000000000000000000" pitchFamily="2" charset="77"/>
              </a:rPr>
              <a:t>means </a:t>
            </a:r>
            <a:r>
              <a:rPr lang="en-GB" altLang="en-US" sz="2800" b="1" dirty="0">
                <a:solidFill>
                  <a:schemeClr val="tx1"/>
                </a:solidFill>
                <a:ea typeface="ＭＳ Ｐゴシック" panose="020B0600070205080204" pitchFamily="34" charset="-128"/>
                <a:cs typeface="Twinkl" panose="02000000000000000000" pitchFamily="2" charset="77"/>
              </a:rPr>
              <a:t>rule or strength.</a:t>
            </a:r>
          </a:p>
          <a:p>
            <a:pPr algn="ctr"/>
            <a:endParaRPr lang="en-GB" sz="1600" dirty="0"/>
          </a:p>
        </p:txBody>
      </p:sp>
      <p:pic>
        <p:nvPicPr>
          <p:cNvPr id="8" name="Picture 7">
            <a:extLst>
              <a:ext uri="{FF2B5EF4-FFF2-40B4-BE49-F238E27FC236}">
                <a16:creationId xmlns:a16="http://schemas.microsoft.com/office/drawing/2014/main" id="{F1159D19-911C-7E87-4F43-E75E1FDD7F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6294" y="2935175"/>
            <a:ext cx="7669212" cy="316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169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What does democracy mean?</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5872162"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2400" dirty="0">
                <a:solidFill>
                  <a:schemeClr val="tx1"/>
                </a:solidFill>
              </a:rPr>
              <a:t>In the United Kingdom, we hold an </a:t>
            </a:r>
            <a:r>
              <a:rPr lang="en-GB" altLang="en-US" sz="2400" b="1" dirty="0">
                <a:solidFill>
                  <a:schemeClr val="tx1"/>
                </a:solidFill>
              </a:rPr>
              <a:t>election</a:t>
            </a:r>
            <a:r>
              <a:rPr lang="en-GB" altLang="en-US" sz="2400" dirty="0">
                <a:solidFill>
                  <a:schemeClr val="tx1"/>
                </a:solidFill>
              </a:rPr>
              <a:t> to choose someone to </a:t>
            </a:r>
            <a:r>
              <a:rPr lang="en-GB" altLang="en-US" sz="2400" b="1" dirty="0">
                <a:solidFill>
                  <a:schemeClr val="tx1"/>
                </a:solidFill>
              </a:rPr>
              <a:t>represent</a:t>
            </a:r>
            <a:r>
              <a:rPr lang="en-GB" altLang="en-US" sz="2400" dirty="0">
                <a:solidFill>
                  <a:schemeClr val="tx1"/>
                </a:solidFill>
              </a:rPr>
              <a:t> us</a:t>
            </a:r>
            <a:r>
              <a:rPr lang="en-GB" altLang="en-US" sz="2400" dirty="0" smtClean="0">
                <a:solidFill>
                  <a:schemeClr val="tx1"/>
                </a:solidFill>
              </a:rPr>
              <a:t>.</a:t>
            </a:r>
            <a:endParaRPr lang="en-GB" altLang="en-US" sz="2400" dirty="0">
              <a:solidFill>
                <a:schemeClr val="tx1"/>
              </a:solidFill>
            </a:endParaRPr>
          </a:p>
          <a:p>
            <a:pPr>
              <a:spcBef>
                <a:spcPct val="0"/>
              </a:spcBef>
            </a:pPr>
            <a:r>
              <a:rPr lang="en-GB" altLang="en-US" sz="2400" dirty="0">
                <a:solidFill>
                  <a:schemeClr val="tx1"/>
                </a:solidFill>
              </a:rPr>
              <a:t>Most </a:t>
            </a:r>
            <a:r>
              <a:rPr lang="en-GB" altLang="en-US" sz="2400" b="1" dirty="0">
                <a:solidFill>
                  <a:schemeClr val="tx1"/>
                </a:solidFill>
              </a:rPr>
              <a:t>candidates</a:t>
            </a:r>
            <a:r>
              <a:rPr lang="en-GB" altLang="en-US" sz="2400" dirty="0">
                <a:solidFill>
                  <a:schemeClr val="tx1"/>
                </a:solidFill>
              </a:rPr>
              <a:t> who ’stand’ for election belong to a political party – a group of people who share similar beliefs</a:t>
            </a:r>
            <a:r>
              <a:rPr lang="en-GB" altLang="en-US" sz="2400" dirty="0" smtClean="0">
                <a:solidFill>
                  <a:schemeClr val="tx1"/>
                </a:solidFill>
              </a:rPr>
              <a:t>.</a:t>
            </a:r>
            <a:endParaRPr lang="en-GB" altLang="en-US" sz="2400" dirty="0">
              <a:solidFill>
                <a:schemeClr val="tx1"/>
              </a:solidFill>
            </a:endParaRPr>
          </a:p>
          <a:p>
            <a:pPr>
              <a:spcBef>
                <a:spcPct val="0"/>
              </a:spcBef>
            </a:pPr>
            <a:r>
              <a:rPr lang="en-GB" altLang="en-US" sz="2400" dirty="0">
                <a:solidFill>
                  <a:schemeClr val="tx1"/>
                </a:solidFill>
              </a:rPr>
              <a:t>Together, people who belong to the party agree on changes they will make if they are elected. These are called </a:t>
            </a:r>
            <a:r>
              <a:rPr lang="en-GB" altLang="en-US" sz="2400" b="1" dirty="0">
                <a:solidFill>
                  <a:schemeClr val="tx1"/>
                </a:solidFill>
              </a:rPr>
              <a:t>policies</a:t>
            </a:r>
            <a:r>
              <a:rPr lang="en-GB" altLang="en-US" sz="2400" dirty="0">
                <a:solidFill>
                  <a:schemeClr val="tx1"/>
                </a:solidFill>
              </a:rPr>
              <a:t>. </a:t>
            </a:r>
          </a:p>
          <a:p>
            <a:pPr>
              <a:spcBef>
                <a:spcPct val="0"/>
              </a:spcBef>
            </a:pPr>
            <a:r>
              <a:rPr lang="en-GB" altLang="en-US" sz="2400" dirty="0">
                <a:solidFill>
                  <a:schemeClr val="tx1"/>
                </a:solidFill>
              </a:rPr>
              <a:t>The leaders of the political parties share their main policies with members of </a:t>
            </a:r>
            <a:br>
              <a:rPr lang="en-GB" altLang="en-US" sz="2400" dirty="0">
                <a:solidFill>
                  <a:schemeClr val="tx1"/>
                </a:solidFill>
              </a:rPr>
            </a:br>
            <a:r>
              <a:rPr lang="en-GB" altLang="en-US" sz="2400" dirty="0">
                <a:solidFill>
                  <a:schemeClr val="tx1"/>
                </a:solidFill>
              </a:rPr>
              <a:t>the public.</a:t>
            </a:r>
          </a:p>
          <a:p>
            <a:pPr algn="ctr"/>
            <a:endParaRPr lang="en-GB" sz="1600" dirty="0"/>
          </a:p>
        </p:txBody>
      </p:sp>
      <p:pic>
        <p:nvPicPr>
          <p:cNvPr id="6" name="Picture 7">
            <a:extLst>
              <a:ext uri="{FF2B5EF4-FFF2-40B4-BE49-F238E27FC236}">
                <a16:creationId xmlns:a16="http://schemas.microsoft.com/office/drawing/2014/main" id="{35E18356-FE86-A4A7-29EF-E413CC6D81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1775" y="1869523"/>
            <a:ext cx="2705100" cy="382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0AF88C92-F17B-EE22-2F3E-2CE2E2C0C1E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61275" y="2442611"/>
            <a:ext cx="1003300"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A15A9121-FC29-2548-71C7-994496B6562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67875" y="4242836"/>
            <a:ext cx="1001713"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29D7ED4A-C6B4-4278-6421-EA1E1B0440F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64575" y="2442611"/>
            <a:ext cx="1001713"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193EA06D-9CBC-7F33-6124-B8A7854429E5}"/>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650163" y="4242836"/>
            <a:ext cx="1119187"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a:extLst>
              <a:ext uri="{FF2B5EF4-FFF2-40B4-BE49-F238E27FC236}">
                <a16:creationId xmlns:a16="http://schemas.microsoft.com/office/drawing/2014/main" id="{98E79A38-C21A-703F-C35B-A130C03EDAB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53463" y="4242836"/>
            <a:ext cx="1004887"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CFA65301-DD69-73D8-89D2-D064390EDD4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66288" y="2442611"/>
            <a:ext cx="985837"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784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The main political parties in the UK</a:t>
            </a:r>
            <a:endParaRPr lang="en-GB" altLang="en-US" sz="3200" b="1" dirty="0">
              <a:solidFill>
                <a:srgbClr val="002060"/>
              </a:solidFill>
              <a:ea typeface="MS PGothic" panose="020B0600070205080204" pitchFamily="34" charset="-128"/>
              <a:cs typeface="Calibri" panose="020F0502020204030204" pitchFamily="34" charset="0"/>
            </a:endParaRPr>
          </a:p>
        </p:txBody>
      </p:sp>
      <p:pic>
        <p:nvPicPr>
          <p:cNvPr id="6" name="Picture 20">
            <a:extLst>
              <a:ext uri="{FF2B5EF4-FFF2-40B4-BE49-F238E27FC236}">
                <a16:creationId xmlns:a16="http://schemas.microsoft.com/office/drawing/2014/main" id="{D8724046-C685-95BA-0463-3070AF6323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659"/>
          <a:stretch>
            <a:fillRect/>
          </a:stretch>
        </p:blipFill>
        <p:spPr bwMode="auto">
          <a:xfrm>
            <a:off x="7950200" y="1608372"/>
            <a:ext cx="1831975"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a:extLst>
              <a:ext uri="{FF2B5EF4-FFF2-40B4-BE49-F238E27FC236}">
                <a16:creationId xmlns:a16="http://schemas.microsoft.com/office/drawing/2014/main" id="{552DA220-9978-9E4F-A5A8-2C008F1F9674}"/>
              </a:ext>
            </a:extLst>
          </p:cNvPr>
          <p:cNvPicPr>
            <a:picLocks noChangeAspect="1"/>
          </p:cNvPicPr>
          <p:nvPr/>
        </p:nvPicPr>
        <p:blipFill>
          <a:blip r:embed="rId4" cstate="print">
            <a:extLst>
              <a:ext uri="{28A0092B-C50C-407E-A947-70E740481C1C}">
                <a14:useLocalDpi xmlns:a14="http://schemas.microsoft.com/office/drawing/2010/main" val="0"/>
              </a:ext>
            </a:extLst>
          </a:blip>
          <a:srcRect l="4567" r="4723"/>
          <a:stretch>
            <a:fillRect/>
          </a:stretch>
        </p:blipFill>
        <p:spPr bwMode="auto">
          <a:xfrm>
            <a:off x="4102100" y="1600435"/>
            <a:ext cx="1828800" cy="2687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a:extLst>
              <a:ext uri="{FF2B5EF4-FFF2-40B4-BE49-F238E27FC236}">
                <a16:creationId xmlns:a16="http://schemas.microsoft.com/office/drawing/2014/main" id="{EB903130-ACD6-B246-51BA-E6FF9DC074F0}"/>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280" t="853" b="794"/>
          <a:stretch/>
        </p:blipFill>
        <p:spPr bwMode="auto">
          <a:xfrm>
            <a:off x="6026150" y="1600435"/>
            <a:ext cx="18288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a:extLst>
              <a:ext uri="{FF2B5EF4-FFF2-40B4-BE49-F238E27FC236}">
                <a16:creationId xmlns:a16="http://schemas.microsoft.com/office/drawing/2014/main" id="{62EFF696-7020-041D-2165-660C004EA7B4}"/>
              </a:ext>
            </a:extLst>
          </p:cNvPr>
          <p:cNvGrpSpPr>
            <a:grpSpLocks/>
          </p:cNvGrpSpPr>
          <p:nvPr/>
        </p:nvGrpSpPr>
        <p:grpSpPr bwMode="auto">
          <a:xfrm>
            <a:off x="4032250" y="4597635"/>
            <a:ext cx="1946275" cy="1474787"/>
            <a:chOff x="2673620" y="4548188"/>
            <a:chExt cx="1946274" cy="1474787"/>
          </a:xfrm>
        </p:grpSpPr>
        <p:sp>
          <p:nvSpPr>
            <p:cNvPr id="11" name="TextBox 10">
              <a:extLst>
                <a:ext uri="{FF2B5EF4-FFF2-40B4-BE49-F238E27FC236}">
                  <a16:creationId xmlns:a16="http://schemas.microsoft.com/office/drawing/2014/main" id="{C6AA1303-050F-97CC-C537-26B604A75D2E}"/>
                </a:ext>
              </a:extLst>
            </p:cNvPr>
            <p:cNvSpPr txBox="1"/>
            <p:nvPr/>
          </p:nvSpPr>
          <p:spPr>
            <a:xfrm>
              <a:off x="2673620" y="4548188"/>
              <a:ext cx="1946274" cy="615950"/>
            </a:xfrm>
            <a:prstGeom prst="rect">
              <a:avLst/>
            </a:prstGeom>
            <a:noFill/>
          </p:spPr>
          <p:txBody>
            <a:bodyPr>
              <a:spAutoFit/>
            </a:bodyPr>
            <a:lstStyle/>
            <a:p>
              <a:pPr algn="ctr" eaLnBrk="1" fontAlgn="auto" hangingPunct="1">
                <a:spcBef>
                  <a:spcPts val="0"/>
                </a:spcBef>
                <a:spcAft>
                  <a:spcPts val="0"/>
                </a:spcAft>
                <a:defRPr/>
              </a:pPr>
              <a:r>
                <a:rPr lang="pl-PL" b="1" dirty="0">
                  <a:latin typeface="Twinkl" pitchFamily="2" charset="0"/>
                </a:rPr>
                <a:t>Sir Keir Starmer</a:t>
              </a:r>
              <a:endParaRPr lang="en-GB" b="1" dirty="0">
                <a:latin typeface="Twinkl" pitchFamily="2" charset="0"/>
              </a:endParaRPr>
            </a:p>
            <a:p>
              <a:pPr algn="ctr" eaLnBrk="1" fontAlgn="auto" hangingPunct="1">
                <a:spcBef>
                  <a:spcPts val="0"/>
                </a:spcBef>
                <a:spcAft>
                  <a:spcPts val="0"/>
                </a:spcAft>
                <a:defRPr/>
              </a:pPr>
              <a:r>
                <a:rPr lang="pl-PL" sz="1600" b="1" dirty="0">
                  <a:latin typeface="Twinkl" pitchFamily="2" charset="0"/>
                </a:rPr>
                <a:t>Labour</a:t>
              </a:r>
              <a:endParaRPr lang="pl-PL" sz="1050" dirty="0">
                <a:latin typeface="Twinkl" pitchFamily="2" charset="0"/>
              </a:endParaRPr>
            </a:p>
          </p:txBody>
        </p:sp>
        <p:pic>
          <p:nvPicPr>
            <p:cNvPr id="13" name="Picture 8">
              <a:extLst>
                <a:ext uri="{FF2B5EF4-FFF2-40B4-BE49-F238E27FC236}">
                  <a16:creationId xmlns:a16="http://schemas.microsoft.com/office/drawing/2014/main" id="{2B55AE82-0E72-E59F-65E8-0E15112C63D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81363" y="5303838"/>
              <a:ext cx="750887"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3">
            <a:extLst>
              <a:ext uri="{FF2B5EF4-FFF2-40B4-BE49-F238E27FC236}">
                <a16:creationId xmlns:a16="http://schemas.microsoft.com/office/drawing/2014/main" id="{1BB97F14-36A3-6026-5B7B-D854488F6F34}"/>
              </a:ext>
            </a:extLst>
          </p:cNvPr>
          <p:cNvGrpSpPr>
            <a:grpSpLocks/>
          </p:cNvGrpSpPr>
          <p:nvPr/>
        </p:nvGrpSpPr>
        <p:grpSpPr bwMode="auto">
          <a:xfrm>
            <a:off x="7854950" y="4597635"/>
            <a:ext cx="1946275" cy="1474787"/>
            <a:chOff x="6496050" y="4548188"/>
            <a:chExt cx="1946275" cy="1474787"/>
          </a:xfrm>
        </p:grpSpPr>
        <p:sp>
          <p:nvSpPr>
            <p:cNvPr id="15" name="TextBox 14">
              <a:extLst>
                <a:ext uri="{FF2B5EF4-FFF2-40B4-BE49-F238E27FC236}">
                  <a16:creationId xmlns:a16="http://schemas.microsoft.com/office/drawing/2014/main" id="{D6A952B1-BCD8-A6E4-4BF8-293260CC1F32}"/>
                </a:ext>
              </a:extLst>
            </p:cNvPr>
            <p:cNvSpPr txBox="1"/>
            <p:nvPr/>
          </p:nvSpPr>
          <p:spPr>
            <a:xfrm>
              <a:off x="6496050" y="4548188"/>
              <a:ext cx="1946275" cy="615950"/>
            </a:xfrm>
            <a:prstGeom prst="rect">
              <a:avLst/>
            </a:prstGeom>
            <a:noFill/>
          </p:spPr>
          <p:txBody>
            <a:bodyPr>
              <a:spAutoFit/>
            </a:bodyPr>
            <a:lstStyle/>
            <a:p>
              <a:pPr algn="ctr" eaLnBrk="1" fontAlgn="auto" hangingPunct="1">
                <a:spcBef>
                  <a:spcPts val="0"/>
                </a:spcBef>
                <a:spcAft>
                  <a:spcPts val="0"/>
                </a:spcAft>
                <a:defRPr/>
              </a:pPr>
              <a:r>
                <a:rPr lang="en-GB" b="1" dirty="0">
                  <a:latin typeface="Twinkl" pitchFamily="2" charset="0"/>
                </a:rPr>
                <a:t>Ed Davey</a:t>
              </a:r>
              <a:br>
                <a:rPr lang="en-GB" b="1" dirty="0">
                  <a:latin typeface="Twinkl" pitchFamily="2" charset="0"/>
                </a:rPr>
              </a:br>
              <a:r>
                <a:rPr lang="pl-PL" sz="1600" b="1" dirty="0">
                  <a:latin typeface="Twinkl" pitchFamily="2" charset="0"/>
                </a:rPr>
                <a:t>Liberal Democrats</a:t>
              </a:r>
              <a:endParaRPr lang="pl-PL" sz="1050" dirty="0">
                <a:latin typeface="Twinkl" pitchFamily="2" charset="0"/>
              </a:endParaRPr>
            </a:p>
          </p:txBody>
        </p:sp>
        <p:pic>
          <p:nvPicPr>
            <p:cNvPr id="16" name="Picture 12">
              <a:extLst>
                <a:ext uri="{FF2B5EF4-FFF2-40B4-BE49-F238E27FC236}">
                  <a16:creationId xmlns:a16="http://schemas.microsoft.com/office/drawing/2014/main" id="{A21C55FD-B1F5-BC39-1C8C-87D818BA5A2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016750" y="5303838"/>
              <a:ext cx="92710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7" name="Group 16">
            <a:extLst>
              <a:ext uri="{FF2B5EF4-FFF2-40B4-BE49-F238E27FC236}">
                <a16:creationId xmlns:a16="http://schemas.microsoft.com/office/drawing/2014/main" id="{013E47B9-8F0D-1802-B189-57856FE866F2}"/>
              </a:ext>
            </a:extLst>
          </p:cNvPr>
          <p:cNvGrpSpPr>
            <a:grpSpLocks/>
          </p:cNvGrpSpPr>
          <p:nvPr/>
        </p:nvGrpSpPr>
        <p:grpSpPr bwMode="auto">
          <a:xfrm>
            <a:off x="5992813" y="4597635"/>
            <a:ext cx="1914525" cy="1474787"/>
            <a:chOff x="4633913" y="4548188"/>
            <a:chExt cx="1914525" cy="1474787"/>
          </a:xfrm>
        </p:grpSpPr>
        <p:sp>
          <p:nvSpPr>
            <p:cNvPr id="18" name="TextBox 17">
              <a:extLst>
                <a:ext uri="{FF2B5EF4-FFF2-40B4-BE49-F238E27FC236}">
                  <a16:creationId xmlns:a16="http://schemas.microsoft.com/office/drawing/2014/main" id="{E5678480-745D-AC14-EE9A-C69307839A81}"/>
                </a:ext>
              </a:extLst>
            </p:cNvPr>
            <p:cNvSpPr txBox="1"/>
            <p:nvPr/>
          </p:nvSpPr>
          <p:spPr>
            <a:xfrm>
              <a:off x="4633913" y="4548188"/>
              <a:ext cx="1914525" cy="615553"/>
            </a:xfrm>
            <a:prstGeom prst="rect">
              <a:avLst/>
            </a:prstGeom>
            <a:noFill/>
          </p:spPr>
          <p:txBody>
            <a:bodyPr>
              <a:spAutoFit/>
            </a:bodyPr>
            <a:lstStyle/>
            <a:p>
              <a:pPr algn="ctr" eaLnBrk="1" fontAlgn="auto" hangingPunct="1">
                <a:spcBef>
                  <a:spcPts val="0"/>
                </a:spcBef>
                <a:spcAft>
                  <a:spcPts val="0"/>
                </a:spcAft>
                <a:defRPr/>
              </a:pPr>
              <a:r>
                <a:rPr lang="pl-PL" b="1" dirty="0">
                  <a:latin typeface="Twinkl" pitchFamily="2" charset="0"/>
                </a:rPr>
                <a:t>Humza Yousaf</a:t>
              </a:r>
              <a:r>
                <a:rPr lang="en-GB" b="1" dirty="0">
                  <a:latin typeface="Twinkl" pitchFamily="2" charset="0"/>
                </a:rPr>
                <a:t> </a:t>
              </a:r>
              <a:r>
                <a:rPr lang="pl-PL" sz="1600" b="1" dirty="0">
                  <a:latin typeface="Twinkl" pitchFamily="2" charset="0"/>
                </a:rPr>
                <a:t>SNP</a:t>
              </a:r>
              <a:endParaRPr lang="pl-PL" sz="1050" dirty="0">
                <a:latin typeface="Twinkl" pitchFamily="2" charset="0"/>
              </a:endParaRPr>
            </a:p>
          </p:txBody>
        </p:sp>
        <p:pic>
          <p:nvPicPr>
            <p:cNvPr id="19" name="Picture 13">
              <a:extLst>
                <a:ext uri="{FF2B5EF4-FFF2-40B4-BE49-F238E27FC236}">
                  <a16:creationId xmlns:a16="http://schemas.microsoft.com/office/drawing/2014/main" id="{7FA8FA93-3BDB-0C5D-C8B4-353709D534C9}"/>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81600" y="5303838"/>
              <a:ext cx="819150"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 name="Group 19">
            <a:extLst>
              <a:ext uri="{FF2B5EF4-FFF2-40B4-BE49-F238E27FC236}">
                <a16:creationId xmlns:a16="http://schemas.microsoft.com/office/drawing/2014/main" id="{DE8428A2-F622-713D-ADED-8567BF895217}"/>
              </a:ext>
            </a:extLst>
          </p:cNvPr>
          <p:cNvGrpSpPr>
            <a:grpSpLocks/>
          </p:cNvGrpSpPr>
          <p:nvPr/>
        </p:nvGrpSpPr>
        <p:grpSpPr bwMode="auto">
          <a:xfrm>
            <a:off x="2197100" y="4597635"/>
            <a:ext cx="1839913" cy="1460500"/>
            <a:chOff x="838200" y="4548188"/>
            <a:chExt cx="1839913" cy="1460279"/>
          </a:xfrm>
        </p:grpSpPr>
        <p:sp>
          <p:nvSpPr>
            <p:cNvPr id="21" name="TextBox 20">
              <a:extLst>
                <a:ext uri="{FF2B5EF4-FFF2-40B4-BE49-F238E27FC236}">
                  <a16:creationId xmlns:a16="http://schemas.microsoft.com/office/drawing/2014/main" id="{3859615D-53AC-848E-582F-83A63557D748}"/>
                </a:ext>
              </a:extLst>
            </p:cNvPr>
            <p:cNvSpPr txBox="1"/>
            <p:nvPr/>
          </p:nvSpPr>
          <p:spPr>
            <a:xfrm>
              <a:off x="838200" y="4548188"/>
              <a:ext cx="1839913" cy="584687"/>
            </a:xfrm>
            <a:prstGeom prst="rect">
              <a:avLst/>
            </a:prstGeom>
            <a:noFill/>
          </p:spPr>
          <p:txBody>
            <a:bodyPr>
              <a:spAutoFit/>
            </a:bodyPr>
            <a:lstStyle/>
            <a:p>
              <a:pPr algn="ctr" eaLnBrk="1" fontAlgn="auto" hangingPunct="1">
                <a:spcBef>
                  <a:spcPts val="0"/>
                </a:spcBef>
                <a:spcAft>
                  <a:spcPts val="0"/>
                </a:spcAft>
                <a:defRPr/>
              </a:pPr>
              <a:r>
                <a:rPr lang="en-GB" sz="1600" b="1" dirty="0">
                  <a:latin typeface="Twinkl" pitchFamily="2" charset="0"/>
                </a:rPr>
                <a:t>Rishi Sunak</a:t>
              </a:r>
            </a:p>
            <a:p>
              <a:pPr algn="ctr" eaLnBrk="1" fontAlgn="auto" hangingPunct="1">
                <a:spcBef>
                  <a:spcPts val="0"/>
                </a:spcBef>
                <a:spcAft>
                  <a:spcPts val="0"/>
                </a:spcAft>
                <a:defRPr/>
              </a:pPr>
              <a:r>
                <a:rPr lang="pl-PL" sz="1600" b="1" dirty="0">
                  <a:latin typeface="Twinkl" pitchFamily="2" charset="0"/>
                </a:rPr>
                <a:t>Conservatives</a:t>
              </a:r>
              <a:endParaRPr lang="pl-PL" sz="1050" dirty="0">
                <a:latin typeface="Twinkl" pitchFamily="2" charset="0"/>
              </a:endParaRPr>
            </a:p>
          </p:txBody>
        </p:sp>
        <p:pic>
          <p:nvPicPr>
            <p:cNvPr id="22" name="Picture 1">
              <a:extLst>
                <a:ext uri="{FF2B5EF4-FFF2-40B4-BE49-F238E27FC236}">
                  <a16:creationId xmlns:a16="http://schemas.microsoft.com/office/drawing/2014/main" id="{245EC939-ECBB-F143-382E-043F2C6B5DD5}"/>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312690" y="5348549"/>
              <a:ext cx="879819" cy="659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3" name="Picture 19">
            <a:extLst>
              <a:ext uri="{FF2B5EF4-FFF2-40B4-BE49-F238E27FC236}">
                <a16:creationId xmlns:a16="http://schemas.microsoft.com/office/drawing/2014/main" id="{A5F7AFA8-6D15-4104-5904-58BF903323F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l="3846" r="3846"/>
          <a:stretch/>
        </p:blipFill>
        <p:spPr bwMode="auto">
          <a:xfrm>
            <a:off x="2151063" y="1600435"/>
            <a:ext cx="1852612"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7298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7"/>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9"/>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499"/>
                                          </p:stCondLst>
                                        </p:cTn>
                                        <p:tgtEl>
                                          <p:spTgt spid="20"/>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0"/>
                                  </p:stCondLst>
                                  <p:childTnLst>
                                    <p:set>
                                      <p:cBhvr>
                                        <p:cTn id="16" dur="1" fill="hold">
                                          <p:stCondLst>
                                            <p:cond delay="499"/>
                                          </p:stCondLst>
                                        </p:cTn>
                                        <p:tgtEl>
                                          <p:spTgt spid="10"/>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499"/>
                                          </p:stCondLst>
                                        </p:cTn>
                                        <p:tgtEl>
                                          <p:spTgt spid="17"/>
                                        </p:tgtEl>
                                        <p:attrNameLst>
                                          <p:attrName>style.visibility</p:attrName>
                                        </p:attrNameLst>
                                      </p:cBhvr>
                                      <p:to>
                                        <p:strVal val="visible"/>
                                      </p:to>
                                    </p:set>
                                  </p:childTnLst>
                                </p:cTn>
                              </p:par>
                            </p:childTnLst>
                          </p:cTn>
                        </p:par>
                        <p:par>
                          <p:cTn id="20" fill="hold">
                            <p:stCondLst>
                              <p:cond delay="1500"/>
                            </p:stCondLst>
                            <p:childTnLst>
                              <p:par>
                                <p:cTn id="21" presetID="1" presetClass="entr" presetSubtype="0" fill="hold" nodeType="after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How do people vote?</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854200" y="2321478"/>
            <a:ext cx="47625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2400" dirty="0">
                <a:solidFill>
                  <a:schemeClr val="tx1"/>
                </a:solidFill>
              </a:rPr>
              <a:t>Every citizen should listen to the policies of the different parties and candidates. Then they should decide on who to vote for. </a:t>
            </a:r>
          </a:p>
          <a:p>
            <a:r>
              <a:rPr lang="en-GB" altLang="en-US" sz="2400" dirty="0">
                <a:solidFill>
                  <a:schemeClr val="tx1"/>
                </a:solidFill>
              </a:rPr>
              <a:t>People must be 18 or over to take part in an election.</a:t>
            </a:r>
          </a:p>
          <a:p>
            <a:r>
              <a:rPr lang="en-GB" sz="2400" dirty="0">
                <a:solidFill>
                  <a:schemeClr val="tx1">
                    <a:lumMod val="95000"/>
                    <a:lumOff val="5000"/>
                  </a:schemeClr>
                </a:solidFill>
              </a:rPr>
              <a:t>Each person votes for the candidate of his or her choice.  They do this by putting a ‘X’ cross beside the person’s name on the ballot paper.</a:t>
            </a:r>
          </a:p>
          <a:p>
            <a:pPr algn="ctr"/>
            <a:endParaRPr lang="en-GB" sz="1600" dirty="0"/>
          </a:p>
        </p:txBody>
      </p:sp>
      <p:pic>
        <p:nvPicPr>
          <p:cNvPr id="6" name="Picture 5">
            <a:extLst>
              <a:ext uri="{FF2B5EF4-FFF2-40B4-BE49-F238E27FC236}">
                <a16:creationId xmlns:a16="http://schemas.microsoft.com/office/drawing/2014/main" id="{41ECC048-9831-454B-A272-84262F8F4B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45288" y="2124075"/>
            <a:ext cx="3251966" cy="341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0420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How is a political party elected?</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2216150" y="2583203"/>
            <a:ext cx="7454900" cy="3365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chemeClr val="tx1"/>
                </a:solidFill>
              </a:rPr>
              <a:t>The UK is split up into a total of 650 constituencies (areas). Each of these has a Member of Parliament (MP) representing them. Each MP has a seat in the House of Commons. To win a general election (to decide which political party is in charge and who the prime minister is) you need to win half of all the constituencies plus one (326). The leader of the political party who reaches this number of seats becomes the prime minister.</a:t>
            </a:r>
          </a:p>
          <a:p>
            <a:pPr marL="457200" indent="-457200" algn="ctr">
              <a:buFont typeface="+mj-lt"/>
              <a:buAutoNum type="arabicPeriod"/>
            </a:pPr>
            <a:endParaRPr lang="en-GB" sz="2200" dirty="0" smtClean="0">
              <a:solidFill>
                <a:srgbClr val="002060"/>
              </a:solidFill>
            </a:endParaRPr>
          </a:p>
          <a:p>
            <a:pPr algn="ctr"/>
            <a:endParaRPr lang="en-GB" sz="1600" dirty="0"/>
          </a:p>
        </p:txBody>
      </p:sp>
    </p:spTree>
    <p:extLst>
      <p:ext uri="{BB962C8B-B14F-4D97-AF65-F5344CB8AC3E}">
        <p14:creationId xmlns:p14="http://schemas.microsoft.com/office/powerpoint/2010/main" val="259749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6205540" y="1015660"/>
            <a:ext cx="4283230" cy="4816167"/>
          </a:xfrm>
          <a:prstGeom prst="rect">
            <a:avLst/>
          </a:prstGeom>
        </p:spPr>
      </p:pic>
      <p:sp>
        <p:nvSpPr>
          <p:cNvPr id="7" name="TextBox 2"/>
          <p:cNvSpPr txBox="1">
            <a:spLocks noChangeArrowheads="1"/>
          </p:cNvSpPr>
          <p:nvPr/>
        </p:nvSpPr>
        <p:spPr bwMode="auto">
          <a:xfrm>
            <a:off x="1951039" y="2324100"/>
            <a:ext cx="397986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Have a look </a:t>
            </a:r>
            <a:r>
              <a:rPr lang="en-GB" altLang="en-US" sz="3200" b="1" dirty="0" smtClean="0">
                <a:solidFill>
                  <a:srgbClr val="002060"/>
                </a:solidFill>
                <a:ea typeface="MS PGothic" panose="020B0600070205080204" pitchFamily="34" charset="-128"/>
                <a:cs typeface="Calibri" panose="020F0502020204030204" pitchFamily="34" charset="0"/>
              </a:rPr>
              <a:t>at</a:t>
            </a:r>
            <a:r>
              <a:rPr lang="en-GB" altLang="en-US" sz="3200" b="1" dirty="0" smtClean="0">
                <a:solidFill>
                  <a:srgbClr val="002060"/>
                </a:solidFill>
                <a:ea typeface="MS PGothic" panose="020B0600070205080204" pitchFamily="34" charset="-128"/>
                <a:cs typeface="Calibri" panose="020F0502020204030204" pitchFamily="34" charset="0"/>
              </a:rPr>
              <a:t> </a:t>
            </a:r>
            <a:r>
              <a:rPr lang="en-GB" altLang="en-US" sz="3200" b="1" dirty="0" smtClean="0">
                <a:solidFill>
                  <a:srgbClr val="002060"/>
                </a:solidFill>
                <a:ea typeface="MS PGothic" panose="020B0600070205080204" pitchFamily="34" charset="-128"/>
                <a:cs typeface="Calibri" panose="020F0502020204030204" pitchFamily="34" charset="0"/>
              </a:rPr>
              <a:t>the timeline to see how democracy has developed in the UK</a:t>
            </a:r>
            <a:r>
              <a:rPr lang="en-GB" altLang="en-US" sz="3200" b="1" dirty="0" smtClean="0">
                <a:solidFill>
                  <a:srgbClr val="002060"/>
                </a:solidFill>
                <a:ea typeface="MS PGothic" panose="020B0600070205080204" pitchFamily="34" charset="-128"/>
                <a:cs typeface="Calibri" panose="020F0502020204030204" pitchFamily="34" charset="0"/>
              </a:rPr>
              <a:t>.</a:t>
            </a:r>
            <a:endParaRPr lang="en-GB" altLang="en-US" sz="3200" b="1" dirty="0" smtClean="0">
              <a:solidFill>
                <a:srgbClr val="002060"/>
              </a:solidFill>
              <a:ea typeface="MS PGothic" panose="020B0600070205080204" pitchFamily="34" charset="-128"/>
              <a:cs typeface="Calibri" panose="020F0502020204030204" pitchFamily="34" charset="0"/>
            </a:endParaRPr>
          </a:p>
        </p:txBody>
      </p:sp>
    </p:spTree>
    <p:extLst>
      <p:ext uri="{BB962C8B-B14F-4D97-AF65-F5344CB8AC3E}">
        <p14:creationId xmlns:p14="http://schemas.microsoft.com/office/powerpoint/2010/main" val="673150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371</Words>
  <Application>Microsoft Office PowerPoint</Application>
  <PresentationFormat>Widescreen</PresentationFormat>
  <Paragraphs>25</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ＭＳ Ｐゴシック</vt:lpstr>
      <vt:lpstr>ＭＳ Ｐゴシック</vt:lpstr>
      <vt:lpstr>Arial</vt:lpstr>
      <vt:lpstr>Calibri</vt:lpstr>
      <vt:lpstr>Calibri Light</vt:lpstr>
      <vt:lpstr>Twinkl</vt:lpstr>
      <vt:lpstr>Office Theme</vt:lpstr>
      <vt:lpstr>British Values</vt:lpstr>
      <vt:lpstr>British Values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Values</dc:title>
  <dc:creator>David Applebey</dc:creator>
  <cp:lastModifiedBy>David Applebey</cp:lastModifiedBy>
  <cp:revision>17</cp:revision>
  <dcterms:created xsi:type="dcterms:W3CDTF">2024-02-19T14:24:26Z</dcterms:created>
  <dcterms:modified xsi:type="dcterms:W3CDTF">2024-03-05T09:10:55Z</dcterms:modified>
</cp:coreProperties>
</file>