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6" r:id="rId7"/>
    <p:sldId id="267"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586623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824034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C23C2DC-26D1-461C-8ECD-66D550E1D025}"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009665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C23C2DC-26D1-461C-8ECD-66D550E1D025}" type="datetimeFigureOut">
              <a:rPr lang="en-GB" smtClean="0"/>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640214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C23C2DC-26D1-461C-8ECD-66D550E1D025}" type="datetimeFigureOut">
              <a:rPr lang="en-GB" smtClean="0"/>
              <a:t>27/02/2024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52321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C23C2DC-26D1-461C-8ECD-66D550E1D025}" type="datetimeFigureOut">
              <a:rPr lang="en-GB" smtClean="0"/>
              <a:t>27/02/2024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246486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3C2DC-26D1-461C-8ECD-66D550E1D025}" type="datetimeFigureOut">
              <a:rPr lang="en-GB" smtClean="0"/>
              <a:t>27/02/2024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464920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23C2DC-26D1-461C-8ECD-66D550E1D025}" type="datetimeFigureOut">
              <a:rPr lang="en-GB" smtClean="0"/>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510855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23C2DC-26D1-461C-8ECD-66D550E1D025}" type="datetimeFigureOut">
              <a:rPr lang="en-GB" smtClean="0"/>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188787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2853508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59840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3C2DC-26D1-461C-8ECD-66D550E1D025}" type="datetimeFigureOut">
              <a:rPr lang="en-GB" smtClean="0"/>
              <a:t>27/02/2024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F4463-6031-451B-9E37-516C997A2E89}" type="slidenum">
              <a:rPr lang="en-GB" smtClean="0"/>
              <a:t>‹#›</a:t>
            </a:fld>
            <a:endParaRPr lang="en-GB"/>
          </a:p>
        </p:txBody>
      </p:sp>
    </p:spTree>
    <p:extLst>
      <p:ext uri="{BB962C8B-B14F-4D97-AF65-F5344CB8AC3E}">
        <p14:creationId xmlns:p14="http://schemas.microsoft.com/office/powerpoint/2010/main" val="3280603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49337"/>
          </a:xfrm>
        </p:spPr>
        <p:txBody>
          <a:bodyPr/>
          <a:lstStyle/>
          <a:p>
            <a:r>
              <a:rPr lang="en-GB" b="1" dirty="0" smtClean="0">
                <a:solidFill>
                  <a:srgbClr val="002060"/>
                </a:solidFill>
                <a:latin typeface="Arial" panose="020B0604020202020204" pitchFamily="34" charset="0"/>
                <a:cs typeface="Arial" panose="020B0604020202020204" pitchFamily="34" charset="0"/>
              </a:rPr>
              <a:t>British Values</a:t>
            </a:r>
            <a:endParaRPr lang="en-GB" b="1" dirty="0">
              <a:solidFill>
                <a:srgbClr val="002060"/>
              </a:solidFill>
              <a:latin typeface="Arial" panose="020B0604020202020204" pitchFamily="34" charset="0"/>
              <a:cs typeface="Arial" panose="020B0604020202020204" pitchFamily="34" charset="0"/>
            </a:endParaRPr>
          </a:p>
        </p:txBody>
      </p:sp>
      <p:pic>
        <p:nvPicPr>
          <p:cNvPr id="1026" name="Picture 2" descr="British Values @ SMCC - South Molton Community Colle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4983" y="2171700"/>
            <a:ext cx="7449230" cy="392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181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49337"/>
          </a:xfrm>
        </p:spPr>
        <p:txBody>
          <a:bodyPr/>
          <a:lstStyle/>
          <a:p>
            <a:r>
              <a:rPr lang="en-GB" b="1" dirty="0" smtClean="0">
                <a:solidFill>
                  <a:srgbClr val="002060"/>
                </a:solidFill>
                <a:latin typeface="Arial" panose="020B0604020202020204" pitchFamily="34" charset="0"/>
                <a:cs typeface="Arial" panose="020B0604020202020204" pitchFamily="34" charset="0"/>
              </a:rPr>
              <a:t>British Values</a:t>
            </a:r>
            <a:endParaRPr lang="en-GB" b="1" dirty="0">
              <a:solidFill>
                <a:srgbClr val="002060"/>
              </a:solidFill>
              <a:latin typeface="Arial" panose="020B0604020202020204" pitchFamily="34" charset="0"/>
              <a:cs typeface="Arial" panose="020B0604020202020204" pitchFamily="34" charset="0"/>
            </a:endParaRPr>
          </a:p>
        </p:txBody>
      </p:sp>
      <p:sp>
        <p:nvSpPr>
          <p:cNvPr id="4" name="Title 1"/>
          <p:cNvSpPr txBox="1">
            <a:spLocks/>
          </p:cNvSpPr>
          <p:nvPr/>
        </p:nvSpPr>
        <p:spPr>
          <a:xfrm>
            <a:off x="1524000" y="2661557"/>
            <a:ext cx="9144000" cy="2416629"/>
          </a:xfrm>
          <a:prstGeom prst="rect">
            <a:avLst/>
          </a:prstGeom>
        </p:spPr>
        <p:txBody>
          <a:bodyPr vert="horz" lIns="91440" tIns="45720" rIns="91440" bIns="45720" rtlCol="0" anchor="b">
            <a:normAutofit fontScale="85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dirty="0" smtClean="0">
                <a:solidFill>
                  <a:srgbClr val="002060"/>
                </a:solidFill>
                <a:latin typeface="Arial" panose="020B0604020202020204" pitchFamily="34" charset="0"/>
                <a:cs typeface="Arial" panose="020B0604020202020204" pitchFamily="34" charset="0"/>
              </a:rPr>
              <a:t>During the next half term we will be talking about British Values. These are the 5 core ideas that are most important to British people. We will focus on one each week. Today we will be looking at </a:t>
            </a:r>
            <a:r>
              <a:rPr lang="en-GB" sz="3600" b="1" dirty="0" smtClean="0">
                <a:solidFill>
                  <a:srgbClr val="002060"/>
                </a:solidFill>
                <a:latin typeface="Arial" panose="020B0604020202020204" pitchFamily="34" charset="0"/>
                <a:cs typeface="Arial" panose="020B0604020202020204" pitchFamily="34" charset="0"/>
              </a:rPr>
              <a:t>respect </a:t>
            </a:r>
            <a:r>
              <a:rPr lang="en-GB" sz="3600" b="1" dirty="0" smtClean="0">
                <a:solidFill>
                  <a:srgbClr val="002060"/>
                </a:solidFill>
                <a:latin typeface="Arial" panose="020B0604020202020204" pitchFamily="34" charset="0"/>
                <a:cs typeface="Arial" panose="020B0604020202020204" pitchFamily="34" charset="0"/>
              </a:rPr>
              <a:t>and tolerance of those with different faiths and beliefs.</a:t>
            </a:r>
            <a:endParaRPr lang="en-GB" sz="36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7851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6"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Respect and tolerance of those with different faiths and beliefs</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7" name="Rectangle 6"/>
          <p:cNvSpPr/>
          <p:nvPr/>
        </p:nvSpPr>
        <p:spPr>
          <a:xfrm>
            <a:off x="2311400" y="2369784"/>
            <a:ext cx="7454900" cy="33984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2060"/>
                </a:solidFill>
              </a:rPr>
              <a:t>Respect and tolerance are words that describe how we treat other people</a:t>
            </a:r>
            <a:r>
              <a:rPr lang="en-GB" sz="2800" dirty="0" smtClean="0">
                <a:solidFill>
                  <a:srgbClr val="002060"/>
                </a:solidFill>
              </a:rPr>
              <a:t>.</a:t>
            </a:r>
          </a:p>
          <a:p>
            <a:pPr algn="ctr"/>
            <a:r>
              <a:rPr lang="en-GB" sz="2800" dirty="0">
                <a:solidFill>
                  <a:srgbClr val="002060"/>
                </a:solidFill>
              </a:rPr>
              <a:t>If we respect someone, we treat them in a way that shows we value them and think they are important</a:t>
            </a:r>
            <a:r>
              <a:rPr lang="en-GB" sz="2800" dirty="0" smtClean="0">
                <a:solidFill>
                  <a:srgbClr val="002060"/>
                </a:solidFill>
              </a:rPr>
              <a:t>.</a:t>
            </a:r>
          </a:p>
          <a:p>
            <a:pPr algn="ctr"/>
            <a:r>
              <a:rPr lang="en-GB" sz="2800" dirty="0">
                <a:solidFill>
                  <a:srgbClr val="002060"/>
                </a:solidFill>
              </a:rPr>
              <a:t>If we are tolerant of something, it shows we accept the differences between people.</a:t>
            </a:r>
            <a:endParaRPr lang="en-GB" sz="2800" dirty="0" smtClean="0">
              <a:solidFill>
                <a:srgbClr val="002060"/>
              </a:solidFill>
            </a:endParaRPr>
          </a:p>
          <a:p>
            <a:pPr algn="ctr"/>
            <a:endParaRPr lang="en-GB" sz="1600" dirty="0"/>
          </a:p>
        </p:txBody>
      </p:sp>
    </p:spTree>
    <p:extLst>
      <p:ext uri="{BB962C8B-B14F-4D97-AF65-F5344CB8AC3E}">
        <p14:creationId xmlns:p14="http://schemas.microsoft.com/office/powerpoint/2010/main" val="981691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Tolerance of those with different faiths and beliefs</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2311400" y="2321478"/>
            <a:ext cx="74549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smtClean="0">
                <a:solidFill>
                  <a:srgbClr val="002060"/>
                </a:solidFill>
              </a:rPr>
              <a:t>Respect </a:t>
            </a:r>
            <a:r>
              <a:rPr lang="en-GB" sz="2200" dirty="0">
                <a:solidFill>
                  <a:srgbClr val="002060"/>
                </a:solidFill>
              </a:rPr>
              <a:t>and tolerance are ways of treating other people that show we understand and value the differences between us. </a:t>
            </a:r>
            <a:endParaRPr lang="en-GB" sz="2200" dirty="0" smtClean="0">
              <a:solidFill>
                <a:srgbClr val="002060"/>
              </a:solidFill>
            </a:endParaRPr>
          </a:p>
          <a:p>
            <a:pPr algn="ctr"/>
            <a:r>
              <a:rPr lang="en-GB" sz="2200" dirty="0">
                <a:solidFill>
                  <a:srgbClr val="002060"/>
                </a:solidFill>
              </a:rPr>
              <a:t>This is the understanding that we are all different and have different beliefs and values. It is accepting and respecting this, and involves no one person or group of people thinking they are more important, more deserving or better than anyone else</a:t>
            </a:r>
            <a:r>
              <a:rPr lang="en-GB" sz="2200" dirty="0" smtClean="0">
                <a:solidFill>
                  <a:srgbClr val="002060"/>
                </a:solidFill>
              </a:rPr>
              <a:t>.</a:t>
            </a:r>
          </a:p>
          <a:p>
            <a:pPr algn="ctr"/>
            <a:r>
              <a:rPr lang="en-GB" sz="2200" dirty="0">
                <a:solidFill>
                  <a:srgbClr val="002060"/>
                </a:solidFill>
              </a:rPr>
              <a:t>Respecting others and being tolerant of people around us is linked to people’s human rights. We all have the right to live healthy, safe and happy lives, where our different values are accepted and respected. </a:t>
            </a:r>
            <a:endParaRPr lang="en-GB" sz="2200" dirty="0" smtClean="0">
              <a:solidFill>
                <a:srgbClr val="002060"/>
              </a:solidFill>
            </a:endParaRPr>
          </a:p>
          <a:p>
            <a:pPr algn="ctr"/>
            <a:endParaRPr lang="en-GB" sz="1600" dirty="0"/>
          </a:p>
        </p:txBody>
      </p:sp>
    </p:spTree>
    <p:extLst>
      <p:ext uri="{BB962C8B-B14F-4D97-AF65-F5344CB8AC3E}">
        <p14:creationId xmlns:p14="http://schemas.microsoft.com/office/powerpoint/2010/main" val="1987843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Tolerance of those with different faiths and beliefs</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2311400" y="2321478"/>
            <a:ext cx="74549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smtClean="0">
                <a:solidFill>
                  <a:srgbClr val="002060"/>
                </a:solidFill>
              </a:rPr>
              <a:t>There are many different faiths and beliefs in Britain, practiced by many different people. They may be very strict and follow their religion closely, or they may be quite relaxed and just see it more like a set of guidelines to live by.</a:t>
            </a:r>
          </a:p>
          <a:p>
            <a:pPr algn="ctr"/>
            <a:r>
              <a:rPr lang="en-GB" sz="2200" dirty="0" smtClean="0">
                <a:solidFill>
                  <a:srgbClr val="002060"/>
                </a:solidFill>
              </a:rPr>
              <a:t>Some may be part of a religion but not actually believe it to be true.</a:t>
            </a:r>
          </a:p>
          <a:p>
            <a:pPr algn="ctr"/>
            <a:r>
              <a:rPr lang="en-GB" sz="2200" dirty="0" smtClean="0">
                <a:solidFill>
                  <a:srgbClr val="002060"/>
                </a:solidFill>
              </a:rPr>
              <a:t>Some people do not follow any religion or believe in any gods.</a:t>
            </a:r>
            <a:endParaRPr lang="en-GB" sz="2200" dirty="0" smtClean="0">
              <a:solidFill>
                <a:srgbClr val="002060"/>
              </a:solidFill>
            </a:endParaRPr>
          </a:p>
          <a:p>
            <a:pPr algn="ctr"/>
            <a:endParaRPr lang="en-GB" sz="1600" dirty="0"/>
          </a:p>
        </p:txBody>
      </p:sp>
    </p:spTree>
    <p:extLst>
      <p:ext uri="{BB962C8B-B14F-4D97-AF65-F5344CB8AC3E}">
        <p14:creationId xmlns:p14="http://schemas.microsoft.com/office/powerpoint/2010/main" val="417298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Tolerance of those with different faiths and beliefs</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2216150" y="2583203"/>
            <a:ext cx="7454900" cy="3365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smtClean="0">
                <a:solidFill>
                  <a:srgbClr val="002060"/>
                </a:solidFill>
              </a:rPr>
              <a:t>These are the most followed religions in </a:t>
            </a:r>
            <a:r>
              <a:rPr lang="en-GB" sz="2200" dirty="0" err="1" smtClean="0">
                <a:solidFill>
                  <a:srgbClr val="002060"/>
                </a:solidFill>
              </a:rPr>
              <a:t>Britian</a:t>
            </a:r>
            <a:r>
              <a:rPr lang="en-GB" sz="2200" dirty="0" smtClean="0">
                <a:solidFill>
                  <a:srgbClr val="002060"/>
                </a:solidFill>
              </a:rPr>
              <a:t>:</a:t>
            </a:r>
          </a:p>
          <a:p>
            <a:pPr marL="457200" indent="-457200" algn="ctr">
              <a:buFont typeface="+mj-lt"/>
              <a:buAutoNum type="arabicPeriod"/>
            </a:pPr>
            <a:r>
              <a:rPr lang="en-GB" sz="2200" dirty="0" smtClean="0">
                <a:solidFill>
                  <a:srgbClr val="002060"/>
                </a:solidFill>
              </a:rPr>
              <a:t>Christian 42.6%</a:t>
            </a:r>
          </a:p>
          <a:p>
            <a:pPr marL="457200" indent="-457200" algn="ctr">
              <a:buFont typeface="+mj-lt"/>
              <a:buAutoNum type="arabicPeriod"/>
            </a:pPr>
            <a:r>
              <a:rPr lang="en-GB" sz="2200" dirty="0" smtClean="0">
                <a:solidFill>
                  <a:srgbClr val="002060"/>
                </a:solidFill>
              </a:rPr>
              <a:t>No religion 37.2%</a:t>
            </a:r>
          </a:p>
          <a:p>
            <a:pPr marL="457200" indent="-457200" algn="ctr">
              <a:buFont typeface="+mj-lt"/>
              <a:buAutoNum type="arabicPeriod"/>
            </a:pPr>
            <a:r>
              <a:rPr lang="en-GB" sz="2200" dirty="0" smtClean="0">
                <a:solidFill>
                  <a:srgbClr val="002060"/>
                </a:solidFill>
              </a:rPr>
              <a:t>Muslim 6.5%</a:t>
            </a:r>
          </a:p>
          <a:p>
            <a:pPr marL="457200" indent="-457200" algn="ctr">
              <a:buFont typeface="+mj-lt"/>
              <a:buAutoNum type="arabicPeriod"/>
            </a:pPr>
            <a:r>
              <a:rPr lang="en-GB" sz="2200" dirty="0" smtClean="0">
                <a:solidFill>
                  <a:srgbClr val="002060"/>
                </a:solidFill>
              </a:rPr>
              <a:t>Hindu 1.7%</a:t>
            </a:r>
          </a:p>
          <a:p>
            <a:pPr marL="457200" indent="-457200" algn="ctr">
              <a:buFont typeface="+mj-lt"/>
              <a:buAutoNum type="arabicPeriod"/>
            </a:pPr>
            <a:r>
              <a:rPr lang="en-GB" sz="2200" dirty="0" smtClean="0">
                <a:solidFill>
                  <a:srgbClr val="002060"/>
                </a:solidFill>
              </a:rPr>
              <a:t>Sikh 0.9%</a:t>
            </a:r>
          </a:p>
          <a:p>
            <a:pPr marL="457200" indent="-457200" algn="ctr">
              <a:buFont typeface="+mj-lt"/>
              <a:buAutoNum type="arabicPeriod"/>
            </a:pPr>
            <a:r>
              <a:rPr lang="en-GB" sz="2200" dirty="0" smtClean="0">
                <a:solidFill>
                  <a:srgbClr val="002060"/>
                </a:solidFill>
              </a:rPr>
              <a:t>Other religion 0.6%</a:t>
            </a:r>
          </a:p>
          <a:p>
            <a:pPr marL="457200" indent="-457200" algn="ctr">
              <a:buFont typeface="+mj-lt"/>
              <a:buAutoNum type="arabicPeriod"/>
            </a:pPr>
            <a:r>
              <a:rPr lang="en-GB" sz="2200" dirty="0" smtClean="0">
                <a:solidFill>
                  <a:srgbClr val="002060"/>
                </a:solidFill>
              </a:rPr>
              <a:t>Buddhist 0.5%</a:t>
            </a:r>
          </a:p>
          <a:p>
            <a:pPr marL="457200" indent="-457200" algn="ctr">
              <a:buFont typeface="+mj-lt"/>
              <a:buAutoNum type="arabicPeriod"/>
            </a:pPr>
            <a:r>
              <a:rPr lang="en-GB" sz="2200" dirty="0" smtClean="0">
                <a:solidFill>
                  <a:srgbClr val="002060"/>
                </a:solidFill>
              </a:rPr>
              <a:t>Jewish 0.5%</a:t>
            </a:r>
          </a:p>
          <a:p>
            <a:pPr marL="457200" indent="-457200" algn="ctr">
              <a:buFont typeface="+mj-lt"/>
              <a:buAutoNum type="arabicPeriod"/>
            </a:pPr>
            <a:r>
              <a:rPr lang="en-GB" sz="2200" dirty="0" smtClean="0">
                <a:solidFill>
                  <a:srgbClr val="002060"/>
                </a:solidFill>
              </a:rPr>
              <a:t>Religion not stated 6%</a:t>
            </a:r>
          </a:p>
          <a:p>
            <a:pPr marL="457200" indent="-457200" algn="ctr">
              <a:buFont typeface="+mj-lt"/>
              <a:buAutoNum type="arabicPeriod"/>
            </a:pPr>
            <a:endParaRPr lang="en-GB" sz="2200" dirty="0" smtClean="0">
              <a:solidFill>
                <a:srgbClr val="002060"/>
              </a:solidFill>
            </a:endParaRPr>
          </a:p>
          <a:p>
            <a:pPr algn="ctr"/>
            <a:endParaRPr lang="en-GB" sz="1600" dirty="0"/>
          </a:p>
        </p:txBody>
      </p:sp>
    </p:spTree>
    <p:extLst>
      <p:ext uri="{BB962C8B-B14F-4D97-AF65-F5344CB8AC3E}">
        <p14:creationId xmlns:p14="http://schemas.microsoft.com/office/powerpoint/2010/main" val="259749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Tolerance of those with different faiths and beliefs</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2311400" y="2321478"/>
            <a:ext cx="74549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002060"/>
                </a:solidFill>
              </a:rPr>
              <a:t>Each of these religions have contradictory (opposing) ideas about the universe, how it came to be and our place within it. They will not all agree on many things. This is why it is important we can respect those who have differing opinions to our own and show a tolerance of ideas which we may consider different, unusual or even wrong.</a:t>
            </a:r>
            <a:endParaRPr lang="en-GB" sz="2400" dirty="0" smtClean="0">
              <a:solidFill>
                <a:srgbClr val="002060"/>
              </a:solidFill>
            </a:endParaRPr>
          </a:p>
          <a:p>
            <a:pPr algn="ctr"/>
            <a:endParaRPr lang="en-GB" sz="1600" dirty="0"/>
          </a:p>
        </p:txBody>
      </p:sp>
    </p:spTree>
    <p:extLst>
      <p:ext uri="{BB962C8B-B14F-4D97-AF65-F5344CB8AC3E}">
        <p14:creationId xmlns:p14="http://schemas.microsoft.com/office/powerpoint/2010/main" val="3550420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6205540" y="1015660"/>
            <a:ext cx="4283230" cy="4816167"/>
          </a:xfrm>
          <a:prstGeom prst="rect">
            <a:avLst/>
          </a:prstGeom>
        </p:spPr>
      </p:pic>
      <p:sp>
        <p:nvSpPr>
          <p:cNvPr id="7" name="TextBox 2"/>
          <p:cNvSpPr txBox="1">
            <a:spLocks noChangeArrowheads="1"/>
          </p:cNvSpPr>
          <p:nvPr/>
        </p:nvSpPr>
        <p:spPr bwMode="auto">
          <a:xfrm>
            <a:off x="1951039" y="1654028"/>
            <a:ext cx="3979862"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On your sheet, explain how your show tolerance and respect to others, or how you could show tolerance and respect to those </a:t>
            </a:r>
            <a:r>
              <a:rPr lang="en-GB" altLang="en-US" sz="3200" b="1" smtClean="0">
                <a:solidFill>
                  <a:srgbClr val="002060"/>
                </a:solidFill>
                <a:ea typeface="MS PGothic" panose="020B0600070205080204" pitchFamily="34" charset="-128"/>
                <a:cs typeface="Calibri" panose="020F0502020204030204" pitchFamily="34" charset="0"/>
              </a:rPr>
              <a:t>with different beliefs to your own.</a:t>
            </a:r>
            <a:endParaRPr lang="en-GB" altLang="en-US" sz="3200" b="1" dirty="0">
              <a:solidFill>
                <a:srgbClr val="002060"/>
              </a:solidFill>
              <a:ea typeface="MS PGothic" panose="020B0600070205080204" pitchFamily="34" charset="-128"/>
              <a:cs typeface="Calibri" panose="020F0502020204030204" pitchFamily="34" charset="0"/>
            </a:endParaRPr>
          </a:p>
        </p:txBody>
      </p:sp>
    </p:spTree>
    <p:extLst>
      <p:ext uri="{BB962C8B-B14F-4D97-AF65-F5344CB8AC3E}">
        <p14:creationId xmlns:p14="http://schemas.microsoft.com/office/powerpoint/2010/main" val="673150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384</Words>
  <Application>Microsoft Office PowerPoint</Application>
  <PresentationFormat>Widescreen</PresentationFormat>
  <Paragraphs>29</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MS PGothic</vt:lpstr>
      <vt:lpstr>Arial</vt:lpstr>
      <vt:lpstr>Calibri</vt:lpstr>
      <vt:lpstr>Calibri Light</vt:lpstr>
      <vt:lpstr>Office Theme</vt:lpstr>
      <vt:lpstr>British Values</vt:lpstr>
      <vt:lpstr>British Values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British Values</dc:title>
  <dc:creator>David Applebey</dc:creator>
  <cp:lastModifiedBy>David Applebey</cp:lastModifiedBy>
  <cp:revision>10</cp:revision>
  <dcterms:created xsi:type="dcterms:W3CDTF">2024-02-19T14:24:26Z</dcterms:created>
  <dcterms:modified xsi:type="dcterms:W3CDTF">2024-02-27T12:47:23Z</dcterms:modified>
</cp:coreProperties>
</file>